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9" r:id="rId3"/>
    <p:sldId id="263" r:id="rId4"/>
    <p:sldId id="264" r:id="rId5"/>
    <p:sldId id="273" r:id="rId6"/>
    <p:sldId id="266" r:id="rId7"/>
    <p:sldId id="261" r:id="rId8"/>
    <p:sldId id="265" r:id="rId9"/>
    <p:sldId id="267" r:id="rId10"/>
    <p:sldId id="268" r:id="rId11"/>
    <p:sldId id="270" r:id="rId12"/>
    <p:sldId id="271" r:id="rId13"/>
    <p:sldId id="272" r:id="rId14"/>
    <p:sldId id="277" r:id="rId15"/>
    <p:sldId id="291" r:id="rId16"/>
    <p:sldId id="284" r:id="rId17"/>
    <p:sldId id="297" r:id="rId18"/>
    <p:sldId id="289" r:id="rId19"/>
    <p:sldId id="288" r:id="rId20"/>
    <p:sldId id="296" r:id="rId21"/>
    <p:sldId id="295" r:id="rId22"/>
    <p:sldId id="290" r:id="rId23"/>
    <p:sldId id="286" r:id="rId24"/>
  </p:sldIdLst>
  <p:sldSz cx="12192000" cy="6858000"/>
  <p:notesSz cx="6858000" cy="9144000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SemiBold" panose="020B0706030804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hYf03SH1HWShiayYC3bCpMyu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C79D1-52DF-DBDE-A6BD-AFB81E9B8B29}" v="932" dt="2024-10-07T12:38:43.018"/>
    <p1510:client id="{80B342A2-F022-EE8C-422A-72CEBA23D5E8}" v="8" dt="2024-10-07T09:24:01.322"/>
    <p1510:client id="{8C384897-C712-4F05-8287-6010130B9E31}" v="165" dt="2024-10-08T09:11:40.884"/>
    <p1510:client id="{B23F2020-0745-BC7A-9DF3-DB7FC850DC2C}" v="333" dt="2024-10-08T07:32:36.694"/>
    <p1510:client id="{D75B3B17-34C5-42F3-9734-3055EA68AA7C}" v="424" dt="2024-10-07T12:27:18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46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c559486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d0c559486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0c55948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d0c559486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d0c559486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d0c5594864_0_28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0c5594864_0_215"/>
          <p:cNvSpPr txBox="1">
            <a:spLocks noGrp="1"/>
          </p:cNvSpPr>
          <p:nvPr>
            <p:ph type="title"/>
          </p:nvPr>
        </p:nvSpPr>
        <p:spPr>
          <a:xfrm>
            <a:off x="9398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d0c5594864_0_215"/>
          <p:cNvSpPr txBox="1">
            <a:spLocks noGrp="1"/>
          </p:cNvSpPr>
          <p:nvPr>
            <p:ph type="body" idx="1"/>
          </p:nvPr>
        </p:nvSpPr>
        <p:spPr>
          <a:xfrm>
            <a:off x="939800" y="3746773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1">
  <p:cSld name="Title &amp; Photo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d0c5594864_0_224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0c5594864_0_224"/>
          <p:cNvSpPr txBox="1">
            <a:spLocks noGrp="1"/>
          </p:cNvSpPr>
          <p:nvPr>
            <p:ph type="body" idx="1"/>
          </p:nvPr>
        </p:nvSpPr>
        <p:spPr>
          <a:xfrm>
            <a:off x="6832600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d0c5594864_0_224"/>
          <p:cNvSpPr txBox="1">
            <a:spLocks noGrp="1"/>
          </p:cNvSpPr>
          <p:nvPr>
            <p:ph type="body" idx="2"/>
          </p:nvPr>
        </p:nvSpPr>
        <p:spPr>
          <a:xfrm>
            <a:off x="6832600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d0c5594864_0_224"/>
          <p:cNvSpPr>
            <a:spLocks noGrp="1"/>
          </p:cNvSpPr>
          <p:nvPr>
            <p:ph type="pic" idx="3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6" name="Google Shape;126;gd0c5594864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1">
  <p:cSld name="Title, Bullets &amp; Photo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0c5594864_0_236"/>
          <p:cNvSpPr txBox="1">
            <a:spLocks noGrp="1"/>
          </p:cNvSpPr>
          <p:nvPr>
            <p:ph type="body" idx="1"/>
          </p:nvPr>
        </p:nvSpPr>
        <p:spPr>
          <a:xfrm>
            <a:off x="6832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gd0c5594864_0_236"/>
          <p:cNvSpPr txBox="1">
            <a:spLocks noGrp="1"/>
          </p:cNvSpPr>
          <p:nvPr>
            <p:ph type="title"/>
          </p:nvPr>
        </p:nvSpPr>
        <p:spPr>
          <a:xfrm>
            <a:off x="6832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gd0c5594864_0_23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d0c5594864_0_236"/>
          <p:cNvSpPr>
            <a:spLocks noGrp="1"/>
          </p:cNvSpPr>
          <p:nvPr>
            <p:ph type="pic" idx="2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2" name="Google Shape;132;gd0c5594864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2">
  <p:cSld name="Title, Bullets &amp; Photo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c5594864_0_242"/>
          <p:cNvSpPr txBox="1">
            <a:spLocks noGrp="1"/>
          </p:cNvSpPr>
          <p:nvPr>
            <p:ph type="body" idx="1"/>
          </p:nvPr>
        </p:nvSpPr>
        <p:spPr>
          <a:xfrm>
            <a:off x="736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gd0c5594864_0_242"/>
          <p:cNvSpPr txBox="1">
            <a:spLocks noGrp="1"/>
          </p:cNvSpPr>
          <p:nvPr>
            <p:ph type="title"/>
          </p:nvPr>
        </p:nvSpPr>
        <p:spPr>
          <a:xfrm>
            <a:off x="736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gd0c5594864_0_24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c5594864_0_24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8" name="Google Shape;138;gd0c5594864_0_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c5594864_0_248"/>
          <p:cNvSpPr txBox="1">
            <a:spLocks noGrp="1"/>
          </p:cNvSpPr>
          <p:nvPr>
            <p:ph type="title"/>
          </p:nvPr>
        </p:nvSpPr>
        <p:spPr>
          <a:xfrm>
            <a:off x="863600" y="742951"/>
            <a:ext cx="10464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0c5594864_0_248"/>
          <p:cNvSpPr txBox="1">
            <a:spLocks noGrp="1"/>
          </p:cNvSpPr>
          <p:nvPr>
            <p:ph type="body" idx="1"/>
          </p:nvPr>
        </p:nvSpPr>
        <p:spPr>
          <a:xfrm>
            <a:off x="863600" y="2140629"/>
            <a:ext cx="10464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2" name="Google Shape;142;gd0c5594864_0_248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0c5594864_0_252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d0c5594864_0_25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0c5594864_0_252"/>
          <p:cNvSpPr txBox="1">
            <a:spLocks noGrp="1"/>
          </p:cNvSpPr>
          <p:nvPr>
            <p:ph type="body" idx="1"/>
          </p:nvPr>
        </p:nvSpPr>
        <p:spPr>
          <a:xfrm>
            <a:off x="863600" y="20383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d0c5594864_0_107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c5594864_0_256"/>
          <p:cNvSpPr txBox="1">
            <a:spLocks noGrp="1"/>
          </p:cNvSpPr>
          <p:nvPr>
            <p:ph type="body" idx="1"/>
          </p:nvPr>
        </p:nvSpPr>
        <p:spPr>
          <a:xfrm>
            <a:off x="863600" y="10985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9" name="Google Shape;149;gd0c5594864_0_25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0c5594864_0_259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gd0c5594864_0_25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screen image">
  <p:cSld name="Full screen image">
    <p:bg>
      <p:bgPr>
        <a:solidFill>
          <a:srgbClr val="F0EBE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0c5594864_0_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d0c5594864_0_2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56" name="Google Shape;156;gd0c5594864_0_262"/>
          <p:cNvCxnSpPr/>
          <p:nvPr/>
        </p:nvCxnSpPr>
        <p:spPr>
          <a:xfrm>
            <a:off x="431800" y="444500"/>
            <a:ext cx="11328600" cy="0"/>
          </a:xfrm>
          <a:prstGeom prst="straightConnector1">
            <a:avLst/>
          </a:prstGeom>
          <a:noFill/>
          <a:ln w="508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7" name="Google Shape;157;gd0c5594864_0_262"/>
          <p:cNvCxnSpPr/>
          <p:nvPr/>
        </p:nvCxnSpPr>
        <p:spPr>
          <a:xfrm>
            <a:off x="431800" y="6426200"/>
            <a:ext cx="11328600" cy="0"/>
          </a:xfrm>
          <a:prstGeom prst="straightConnector1">
            <a:avLst/>
          </a:prstGeom>
          <a:noFill/>
          <a:ln w="127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3 Up">
  <p:cSld name="Photo - 3 Up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c5594864_0_267"/>
          <p:cNvSpPr>
            <a:spLocks noGrp="1"/>
          </p:cNvSpPr>
          <p:nvPr>
            <p:ph type="pic" idx="2"/>
          </p:nvPr>
        </p:nvSpPr>
        <p:spPr>
          <a:xfrm>
            <a:off x="866654" y="730250"/>
            <a:ext cx="6445800" cy="5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d0c5594864_0_267"/>
          <p:cNvSpPr>
            <a:spLocks noGrp="1"/>
          </p:cNvSpPr>
          <p:nvPr>
            <p:ph type="pic" idx="3"/>
          </p:nvPr>
        </p:nvSpPr>
        <p:spPr>
          <a:xfrm>
            <a:off x="7365534" y="730250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d0c5594864_0_267"/>
          <p:cNvSpPr>
            <a:spLocks noGrp="1"/>
          </p:cNvSpPr>
          <p:nvPr>
            <p:ph type="pic" idx="4"/>
          </p:nvPr>
        </p:nvSpPr>
        <p:spPr>
          <a:xfrm>
            <a:off x="7365534" y="3435454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2" name="Google Shape;162;gd0c5594864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82" y="730249"/>
            <a:ext cx="6450288" cy="536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0c5594864_0_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363" y="3435454"/>
            <a:ext cx="3966712" cy="26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0c5594864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362" y="730250"/>
            <a:ext cx="3966712" cy="26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0c5594864_0_267" descr="Studeo_Logo_Mus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0c5594864_0_275"/>
          <p:cNvSpPr>
            <a:spLocks noGrp="1"/>
          </p:cNvSpPr>
          <p:nvPr>
            <p:ph type="pic" idx="2"/>
          </p:nvPr>
        </p:nvSpPr>
        <p:spPr>
          <a:xfrm>
            <a:off x="870744" y="755650"/>
            <a:ext cx="10432200" cy="5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gd0c5594864_0_275"/>
          <p:cNvSpPr txBox="1"/>
          <p:nvPr/>
        </p:nvSpPr>
        <p:spPr>
          <a:xfrm>
            <a:off x="5940983" y="3317143"/>
            <a:ext cx="3102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endParaRPr sz="1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" name="Google Shape;169;gd0c5594864_0_2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0c5594864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9" y="751060"/>
            <a:ext cx="10431884" cy="53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5594864_0_23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7" name="Google Shape;87;gd0c5594864_0_23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d0c5594864_0_230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d0c5594864_0_230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0" name="Google Shape;90;gd0c5594864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d0c5594864_0_212" descr="Studeo_Logo_Musta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d0c5594864_0_212"/>
          <p:cNvSpPr txBox="1">
            <a:spLocks noGrp="1"/>
          </p:cNvSpPr>
          <p:nvPr>
            <p:ph type="title"/>
          </p:nvPr>
        </p:nvSpPr>
        <p:spPr>
          <a:xfrm>
            <a:off x="8636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lioppilastutkinto.fi/fi/tutkinnon-toimeenpano/erityisjarjestelyt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isto.niinikivi@kirkkonummi.f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intopolku.fi/konfo/fi/" TargetMode="External"/><Relationship Id="rId2" Type="http://schemas.openxmlformats.org/officeDocument/2006/relationships/hyperlink" Target="https://www.porkkalanlukio.fi/opiskelijan-tuki/opinto-ohjaus/jatko-opinnot-haku/" TargetMode="Externa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pintopolku.fi/konfo/fi/hakukohde/1.2.246.562.20.00000000000000044763/valintaperuste" TargetMode="External"/><Relationship Id="rId2" Type="http://schemas.openxmlformats.org/officeDocument/2006/relationships/hyperlink" Target="https://dia.fi/haluan-diplomi-insinooriksi/valinta-di-hakukohteisiin/#pills-kilpailumenestysvalinta" TargetMode="Externa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ammattikorkeakouluun.fi/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liopistovalinnat.fi/valintakokeet" TargetMode="External"/><Relationship Id="rId2" Type="http://schemas.openxmlformats.org/officeDocument/2006/relationships/hyperlink" Target="https://yliopistovalinnat.fi/todistusvalinnan-pisteytykset-vuodesta-2026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liopistovalinnat.fi/valintakokeet#_Valintakokeita_on_monenlaisia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lioppilastutkinto.fi/f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5" descr="Kuva, joka sisältää kohteen kakku, sisä, kasvi, koristeltu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sz="7200" b="1" dirty="0">
                <a:solidFill>
                  <a:srgbClr val="FFFFFF"/>
                </a:solidFill>
              </a:rPr>
              <a:t>Ylioppilastutkinto</a:t>
            </a:r>
            <a:br>
              <a:rPr lang="fi-FI" sz="6000" b="1" dirty="0">
                <a:solidFill>
                  <a:srgbClr val="FFFFFF"/>
                </a:solidFill>
              </a:rPr>
            </a:br>
            <a:r>
              <a:rPr lang="fi-FI" sz="3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Ylioppilastutkinto</a:t>
            </a:r>
            <a:r>
              <a:rPr lang="fi-FI" sz="3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on valtakunnallinen päättökoe, jonka kaikki lukiolaiset suorittavat</a:t>
            </a:r>
            <a:endParaRPr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 dirty="0">
                <a:latin typeface="Calibri"/>
                <a:ea typeface="Calibri"/>
                <a:cs typeface="Calibri"/>
                <a:sym typeface="Calibri"/>
              </a:rPr>
              <a:t>Kokeen uusiminen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"/>
          </p:nvPr>
        </p:nvSpPr>
        <p:spPr>
          <a:xfrm>
            <a:off x="4965430" y="2053268"/>
            <a:ext cx="6586489" cy="417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190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Hylätyn kokeen uusiminen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190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Tutkinto kesken: saa uusia kolme kertaa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190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Tutkinto valmis: saa uusia rajoituksetta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666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28600" lvl="0" indent="-2190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Hyväksytyn kokeen uusiminen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098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Saa uusia rajoituksetta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4819" lvl="1" indent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28600" lvl="0" indent="-219075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Tutkinnon täydentäminen valmistumisen jälkeen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098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Tutkintoa voi täydentää joko kokonaan uusilla kokeilla tai eri tasoisilla kokeilla</a:t>
            </a:r>
            <a:endParaRPr sz="2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</p:txBody>
      </p:sp>
      <p:pic>
        <p:nvPicPr>
          <p:cNvPr id="289" name="Google Shape;289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t="730" b="730"/>
          <a:stretch/>
        </p:blipFill>
        <p:spPr>
          <a:xfrm>
            <a:off x="0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dirty="0"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dirty="0">
                <a:latin typeface="Calibri"/>
                <a:ea typeface="Calibri"/>
                <a:cs typeface="Calibri"/>
                <a:sym typeface="Calibri"/>
              </a:rPr>
              <a:t>Ainekohtaisiin määräyksiin kannattaa tutustua huolella.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b="1" dirty="0">
                <a:latin typeface="Calibri"/>
                <a:ea typeface="Calibri"/>
                <a:cs typeface="Calibri"/>
                <a:sym typeface="Calibri"/>
              </a:rPr>
              <a:t>Äidinkieli ja suomi toisena kielenä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Äidinkielen koe sisältää kaksi koetta:</a:t>
            </a:r>
            <a:r>
              <a:rPr lang="fi-FI" sz="1700" b="1" dirty="0">
                <a:latin typeface="Calibri"/>
                <a:ea typeface="Calibri"/>
                <a:cs typeface="Calibri"/>
                <a:sym typeface="Calibri"/>
              </a:rPr>
              <a:t> kirjoitustaidon kokeen ja lukutaidon kokeen.</a:t>
            </a:r>
            <a:endParaRPr sz="1700" b="1" dirty="0">
              <a:latin typeface="Calibri"/>
              <a:ea typeface="Calibri"/>
              <a:cs typeface="Calibri"/>
            </a:endParaRPr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Suomi toisena kielenä on vaihtoehto niille kokelaille, joiden äidinkieli ei ole suomi tai ruotsi.</a:t>
            </a:r>
            <a:endParaRPr sz="1700" dirty="0">
              <a:latin typeface="Calibri"/>
              <a:ea typeface="Calibri"/>
              <a:cs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b="1" dirty="0">
                <a:latin typeface="Calibri"/>
                <a:ea typeface="Calibri"/>
                <a:cs typeface="Calibri"/>
                <a:sym typeface="Calibri"/>
              </a:rPr>
              <a:t>Toinen kotimainen kieli ja vieraat kielet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Toisessa kotimaisessa kielessä järjestetään pitkän ja keskipitkän oppimäärän kokeet.</a:t>
            </a:r>
            <a:endParaRPr sz="1700" dirty="0">
              <a:latin typeface="Calibri"/>
              <a:ea typeface="Calibri"/>
              <a:cs typeface="Calibri"/>
            </a:endParaRPr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Vieraissa kielissä järjestetään pitkän ja lyhyen oppimäärän kokeet.</a:t>
            </a:r>
            <a:endParaRPr sz="1700" dirty="0">
              <a:latin typeface="Calibri"/>
              <a:ea typeface="Calibri"/>
              <a:cs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b="1" dirty="0">
                <a:latin typeface="Calibri"/>
                <a:ea typeface="Calibri"/>
                <a:cs typeface="Calibri"/>
                <a:sym typeface="Calibri"/>
              </a:rPr>
              <a:t>Matematiikka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Matematiikassa järjestetään lyhyen ja pitkän oppimäärän kokeet.</a:t>
            </a:r>
            <a:endParaRPr sz="1700" dirty="0">
              <a:latin typeface="Calibri"/>
              <a:ea typeface="Calibri"/>
              <a:cs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</p:txBody>
      </p:sp>
      <p:pic>
        <p:nvPicPr>
          <p:cNvPr id="304" name="Google Shape;30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2"/>
          <p:cNvPicPr preferRelativeResize="0"/>
          <p:nvPr/>
        </p:nvPicPr>
        <p:blipFill rotWithShape="1">
          <a:blip r:embed="rId3">
            <a:alphaModFix amt="5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2"/>
          <p:cNvSpPr txBox="1">
            <a:spLocks noGrp="1"/>
          </p:cNvSpPr>
          <p:nvPr>
            <p:ph type="ctrTitle"/>
          </p:nvPr>
        </p:nvSpPr>
        <p:spPr>
          <a:xfrm>
            <a:off x="838200" y="1122361"/>
            <a:ext cx="10515600" cy="375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Clr>
                <a:srgbClr val="FFFFFF"/>
              </a:buClr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Ylioppilastutkintosuunnitelma</a:t>
            </a:r>
            <a:br>
              <a:rPr lang="fi-FI" b="1">
                <a:latin typeface="Calibri"/>
                <a:ea typeface="Calibri"/>
                <a:cs typeface="Calibri"/>
              </a:rPr>
            </a:br>
            <a:br>
              <a:rPr lang="fi-FI" b="1">
                <a:latin typeface="Calibri"/>
                <a:ea typeface="Calibri"/>
                <a:cs typeface="Calibri"/>
              </a:rPr>
            </a:br>
            <a:r>
              <a:rPr lang="fi-FI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Tehdään </a:t>
            </a:r>
            <a:r>
              <a:rPr lang="fi-FI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opon kanssa periodissa 2.</a:t>
            </a:r>
            <a:br>
              <a:rPr lang="fi-FI" sz="3200" b="1">
                <a:latin typeface="Calibri"/>
                <a:ea typeface="Calibri"/>
                <a:cs typeface="Calibri"/>
              </a:rPr>
            </a:br>
            <a:r>
              <a:rPr lang="fi-FI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Löytyy opiskelijan Wilma-lomakkeista</a:t>
            </a:r>
            <a:br>
              <a:rPr lang="fi-FI" sz="3200" b="1">
                <a:latin typeface="Calibri"/>
                <a:ea typeface="Calibri"/>
                <a:cs typeface="Calibri"/>
              </a:rPr>
            </a:br>
            <a:r>
              <a:rPr lang="fi-FI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Mitkä aineet kirjoitat ja milloin?</a:t>
            </a:r>
            <a:br>
              <a:rPr lang="fi-FI" sz="3200">
                <a:latin typeface="Calibri"/>
                <a:ea typeface="Calibri"/>
                <a:cs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F432B8-A726-F1B5-06FD-23EB3E1E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YLIOPPILASTUTKINNON</a:t>
            </a:r>
            <a:br>
              <a:rPr lang="fi-FI" dirty="0"/>
            </a:br>
            <a:r>
              <a:rPr lang="fi-FI" dirty="0"/>
              <a:t> </a:t>
            </a:r>
            <a:r>
              <a:rPr lang="fi-FI" dirty="0">
                <a:hlinkClick r:id="rId2"/>
              </a:rPr>
              <a:t>ERITYISJÄRJESTELYT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C29788-0E95-D7B0-B512-3B6B8A6A5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765965"/>
            <a:ext cx="5349536" cy="472691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fi-FI" sz="2900" b="1" dirty="0"/>
              <a:t>Käytössä olevia erityisjärjestelyjä:</a:t>
            </a:r>
          </a:p>
          <a:p>
            <a:pPr lvl="1">
              <a:lnSpc>
                <a:spcPct val="120000"/>
              </a:lnSpc>
              <a:buFont typeface="Calibri"/>
              <a:buChar char="-"/>
            </a:pPr>
            <a:r>
              <a:rPr lang="fi-FI" sz="2900" dirty="0"/>
              <a:t>lisäaika</a:t>
            </a:r>
          </a:p>
          <a:p>
            <a:pPr lvl="1">
              <a:lnSpc>
                <a:spcPct val="120000"/>
              </a:lnSpc>
              <a:buFont typeface="Calibri"/>
              <a:buChar char="-"/>
            </a:pPr>
            <a:r>
              <a:rPr lang="fi-FI" sz="2900" dirty="0"/>
              <a:t>erillistila</a:t>
            </a:r>
          </a:p>
          <a:p>
            <a:pPr>
              <a:lnSpc>
                <a:spcPct val="120000"/>
              </a:lnSpc>
            </a:pPr>
            <a:r>
              <a:rPr lang="fi-FI" sz="2900" b="1" dirty="0"/>
              <a:t>Perusteet erityisjärjestelyiden käyttöön:</a:t>
            </a:r>
          </a:p>
          <a:p>
            <a:pPr lvl="1">
              <a:lnSpc>
                <a:spcPct val="120000"/>
              </a:lnSpc>
              <a:buFont typeface="Calibri"/>
              <a:buChar char="-"/>
            </a:pPr>
            <a:r>
              <a:rPr lang="fi-FI" sz="2900" dirty="0"/>
              <a:t>lukivaikeus tai jokin muu oppimisvaikeus</a:t>
            </a:r>
          </a:p>
          <a:p>
            <a:pPr lvl="1">
              <a:lnSpc>
                <a:spcPct val="120000"/>
              </a:lnSpc>
              <a:buFont typeface="Calibri"/>
              <a:buChar char="-"/>
            </a:pPr>
            <a:r>
              <a:rPr lang="fi-FI" sz="2900" dirty="0"/>
              <a:t>elämäntilanne</a:t>
            </a:r>
          </a:p>
          <a:p>
            <a:pPr lvl="1">
              <a:lnSpc>
                <a:spcPct val="120000"/>
              </a:lnSpc>
              <a:buFont typeface="Calibri"/>
              <a:buChar char="-"/>
            </a:pPr>
            <a:r>
              <a:rPr lang="fi-FI" sz="2900" dirty="0"/>
              <a:t>näkö- tai kuulovamma</a:t>
            </a:r>
            <a:endParaRPr lang="fi-FI" dirty="0"/>
          </a:p>
          <a:p>
            <a:pPr marL="571500" lvl="1" indent="0">
              <a:buNone/>
            </a:pPr>
            <a:endParaRPr lang="fi-FI" dirty="0"/>
          </a:p>
          <a:p>
            <a:pPr lvl="1">
              <a:buFont typeface="Calibri"/>
              <a:buChar char="-"/>
            </a:pPr>
            <a:endParaRPr lang="fi-FI" dirty="0"/>
          </a:p>
          <a:p>
            <a:pPr lvl="1">
              <a:buFont typeface="Calibri"/>
              <a:buChar char="-"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9" name="Kuva 8" descr="Henkilö työskentelee kannettavan tietokoneen ja muistivihkon ääressä">
            <a:extLst>
              <a:ext uri="{FF2B5EF4-FFF2-40B4-BE49-F238E27FC236}">
                <a16:creationId xmlns:a16="http://schemas.microsoft.com/office/drawing/2014/main" id="{B267F855-99D8-566B-16BE-4B2807C8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503" y="156545"/>
            <a:ext cx="5004529" cy="334042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068386B-B740-D309-DA40-59F04A50C265}"/>
              </a:ext>
            </a:extLst>
          </p:cNvPr>
          <p:cNvSpPr txBox="1"/>
          <p:nvPr/>
        </p:nvSpPr>
        <p:spPr>
          <a:xfrm>
            <a:off x="6560598" y="3549357"/>
            <a:ext cx="5424256" cy="323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fi-FI" sz="1900" b="1" dirty="0">
                <a:latin typeface="Calibri" panose="020F0502020204030204" pitchFamily="34" charset="0"/>
                <a:cs typeface="Calibri" panose="020F0502020204030204" pitchFamily="34" charset="0"/>
              </a:rPr>
              <a:t>Aikataulut &amp; ohjeet erityisjärjestelyjen hakemiseen:</a:t>
            </a:r>
          </a:p>
          <a:p>
            <a:pPr lvl="4">
              <a:lnSpc>
                <a:spcPct val="160000"/>
              </a:lnSpc>
            </a:pPr>
            <a:r>
              <a:rPr lang="fi-FI" sz="1900" dirty="0">
                <a:latin typeface="Calibri" panose="020F0502020204030204" pitchFamily="34" charset="0"/>
                <a:cs typeface="Calibri" panose="020F0502020204030204" pitchFamily="34" charset="0"/>
              </a:rPr>
              <a:t>- marraskuun loppu (kevään yo-kokeet)</a:t>
            </a:r>
          </a:p>
          <a:p>
            <a:pPr lvl="1">
              <a:lnSpc>
                <a:spcPct val="160000"/>
              </a:lnSpc>
            </a:pPr>
            <a:r>
              <a:rPr lang="fi-FI" sz="1900" dirty="0">
                <a:latin typeface="Calibri" panose="020F0502020204030204" pitchFamily="34" charset="0"/>
                <a:cs typeface="Calibri" panose="020F0502020204030204" pitchFamily="34" charset="0"/>
              </a:rPr>
              <a:t> - huhtikuun loppu (syksyn yo-kokeet) </a:t>
            </a:r>
          </a:p>
          <a:p>
            <a:pPr lvl="1">
              <a:lnSpc>
                <a:spcPct val="160000"/>
              </a:lnSpc>
            </a:pPr>
            <a:r>
              <a:rPr lang="fi-FI" sz="1900" dirty="0">
                <a:latin typeface="Calibri" panose="020F0502020204030204" pitchFamily="34" charset="0"/>
                <a:cs typeface="Calibri" panose="020F0502020204030204" pitchFamily="34" charset="0"/>
              </a:rPr>
              <a:t> - Hakemus yhdessä erityisopettaja Risto Niinikiven kanssa</a:t>
            </a:r>
          </a:p>
          <a:p>
            <a:pPr lvl="1">
              <a:lnSpc>
                <a:spcPct val="160000"/>
              </a:lnSpc>
            </a:pPr>
            <a:r>
              <a:rPr lang="fi-FI" sz="19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- risto.niinikivi@kirkkonummi.fi</a:t>
            </a:r>
            <a:r>
              <a:rPr lang="fi-FI" sz="1900" dirty="0">
                <a:latin typeface="Calibri" panose="020F0502020204030204" pitchFamily="34" charset="0"/>
                <a:cs typeface="Calibri" panose="020F0502020204030204" pitchFamily="34" charset="0"/>
              </a:rPr>
              <a:t> tai Wilma</a:t>
            </a:r>
          </a:p>
          <a:p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1858386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A13444-FF37-4237-BB22-56BE288FC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2600" y="2582497"/>
            <a:ext cx="4635600" cy="3567140"/>
          </a:xfrm>
        </p:spPr>
        <p:txBody>
          <a:bodyPr/>
          <a:lstStyle/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Yliopisto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Ammattikorkeakoulu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Ammatilliset tutkinnot</a:t>
            </a:r>
          </a:p>
          <a:p>
            <a:pPr marL="101600" indent="0">
              <a:buNone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Korkeakouluhakuja 3/vuosi: 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suomen –ja ruotsinkielinen: syyskuu, maaliskuu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vieraskielinen: tammikuu</a:t>
            </a:r>
          </a:p>
          <a:p>
            <a:pPr marL="101600" indent="0">
              <a:buNone/>
            </a:pPr>
            <a:endParaRPr lang="fi-FI" sz="2400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886C94F9-1EBB-4F84-BC1C-F2F204428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600" y="468665"/>
            <a:ext cx="4635600" cy="223902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JATKO-OPINNOT SUOMESSA</a:t>
            </a:r>
            <a:b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https://www.porkkalanlukio.fi/opiskelijan-tuki/opinto-ohjaus/jatko-opinnot-haku/</a:t>
            </a:r>
            <a:b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Kotisivuilla linkkejä aikatauluihin ja info-sivuihin!</a:t>
            </a:r>
            <a:endParaRPr lang="fi-FI" sz="5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FBF8CC2-C0D4-3940-96FA-4D73389851BC}"/>
              </a:ext>
            </a:extLst>
          </p:cNvPr>
          <p:cNvSpPr txBox="1"/>
          <p:nvPr/>
        </p:nvSpPr>
        <p:spPr>
          <a:xfrm>
            <a:off x="115408" y="114722"/>
            <a:ext cx="304504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 dirty="0">
                <a:hlinkClick r:id="rId3"/>
              </a:rPr>
              <a:t>https://opintopolku.fi/konfo/fi/</a:t>
            </a:r>
            <a:endParaRPr lang="fi-FI" sz="1200" dirty="0"/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53274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3311C51-E3AB-6DC3-FA5A-794678A80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043" y="926467"/>
            <a:ext cx="5783601" cy="856695"/>
          </a:xfrm>
        </p:spPr>
        <p:txBody>
          <a:bodyPr/>
          <a:lstStyle/>
          <a:p>
            <a:r>
              <a:rPr lang="fi-FI" sz="3600" dirty="0">
                <a:latin typeface="Calibri" panose="020F0502020204030204" pitchFamily="34" charset="0"/>
                <a:cs typeface="Calibri" panose="020F0502020204030204" pitchFamily="34" charset="0"/>
              </a:rPr>
              <a:t>Eri tavoin jatko-opintoihin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9CBB76D-AD58-103C-242D-C6B035E4D37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86378" y="1783162"/>
            <a:ext cx="5539265" cy="4084978"/>
          </a:xfrm>
        </p:spPr>
        <p:txBody>
          <a:bodyPr/>
          <a:lstStyle/>
          <a:p>
            <a:pPr marL="685800" indent="-457200">
              <a:lnSpc>
                <a:spcPct val="150000"/>
              </a:lnSpc>
              <a:buFont typeface="Arial"/>
              <a:buChar char="•"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Todistusvalinta </a:t>
            </a:r>
          </a:p>
          <a:p>
            <a:pPr marL="685800" indent="-457200">
              <a:lnSpc>
                <a:spcPct val="150000"/>
              </a:lnSpc>
              <a:buFont typeface="Arial"/>
              <a:buChar char="•"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Pääsykoevalinta</a:t>
            </a:r>
          </a:p>
          <a:p>
            <a:pPr marL="685800" indent="-457200">
              <a:lnSpc>
                <a:spcPct val="150000"/>
              </a:lnSpc>
              <a:buFont typeface="Arial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Suoravalinta</a:t>
            </a:r>
          </a:p>
          <a:p>
            <a:pPr marL="685800" indent="-457200">
              <a:lnSpc>
                <a:spcPct val="150000"/>
              </a:lnSpc>
              <a:buFont typeface="Arial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Väyläopinnot: Avoimen väylä tai näyttöväylä (entiset polkuopinnot)</a:t>
            </a:r>
          </a:p>
          <a:p>
            <a:pPr marL="685800" indent="-457200">
              <a:lnSpc>
                <a:spcPct val="150000"/>
              </a:lnSpc>
              <a:buFont typeface="Arial"/>
              <a:buChar char="•"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Kilpailumenestys</a:t>
            </a:r>
          </a:p>
          <a:p>
            <a:pPr marL="685800" indent="-457200">
              <a:lnSpc>
                <a:spcPct val="150000"/>
              </a:lnSpc>
              <a:buFont typeface="Arial"/>
              <a:buChar char="•"/>
            </a:pP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https://dia.fi/haluan-diplomi-insinooriksi/valinta-di-hakukohteisiin/#pills-kilpailumenestysvalinta</a:t>
            </a:r>
            <a:endParaRPr lang="fi-F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50000"/>
              </a:lnSpc>
              <a:buFont typeface="Arial"/>
              <a:buChar char="•"/>
            </a:pP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https://opintopolku.fi/konfo/fi/hakukohde/1.2.246.562.20.00000000000000044763/valintaperuste</a:t>
            </a:r>
            <a:endParaRPr lang="fi-F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2B2CB5-E1D8-CB57-811D-240FD390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36" y="339951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Valintatavat korkeakouluun, AMK</a:t>
            </a:r>
            <a:br>
              <a:rPr lang="fi-FI" dirty="0"/>
            </a:br>
            <a:r>
              <a:rPr lang="fi-FI" sz="2200" dirty="0">
                <a:solidFill>
                  <a:srgbClr val="0070C0"/>
                </a:solidFill>
                <a:hlinkClick r:id="rId2"/>
              </a:rPr>
              <a:t>https://www.ammattikorkeakouluun.fi/</a:t>
            </a:r>
            <a:br>
              <a:rPr lang="fi-FI" sz="2200" dirty="0">
                <a:solidFill>
                  <a:srgbClr val="0070C0"/>
                </a:solidFill>
                <a:hlinkClick r:id="rId2"/>
              </a:rPr>
            </a:br>
            <a:endParaRPr lang="fi-FI" sz="220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E4BC170-6A12-0378-C907-6F022CC5C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336" y="1681163"/>
            <a:ext cx="5157787" cy="823912"/>
          </a:xfrm>
        </p:spPr>
        <p:txBody>
          <a:bodyPr/>
          <a:lstStyle/>
          <a:p>
            <a:r>
              <a:rPr lang="fi-FI" dirty="0"/>
              <a:t>Yo-todistusvalinta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E4A7885-4515-F909-9CD1-5325D279D8A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2336" y="2505075"/>
            <a:ext cx="5157787" cy="3684588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P</a:t>
            </a:r>
            <a:r>
              <a:rPr lang="fi-FI" b="0" i="0" dirty="0">
                <a:solidFill>
                  <a:srgbClr val="000000"/>
                </a:solidFill>
                <a:effectLst/>
              </a:rPr>
              <a:t>isteytetään enimmillään </a:t>
            </a:r>
            <a:r>
              <a:rPr lang="fi-FI" b="1" i="0" dirty="0">
                <a:solidFill>
                  <a:srgbClr val="000000"/>
                </a:solidFill>
                <a:effectLst/>
              </a:rPr>
              <a:t>viisi </a:t>
            </a:r>
            <a:r>
              <a:rPr lang="fi-FI" b="0" i="0" dirty="0">
                <a:solidFill>
                  <a:srgbClr val="000000"/>
                </a:solidFill>
                <a:effectLst/>
              </a:rPr>
              <a:t>ainetta</a:t>
            </a:r>
            <a:r>
              <a:rPr lang="fi-FI" dirty="0">
                <a:solidFill>
                  <a:srgbClr val="000000"/>
                </a:solidFill>
              </a:rPr>
              <a:t>: </a:t>
            </a:r>
            <a:endParaRPr lang="fi-FI" b="0" i="0" dirty="0">
              <a:solidFill>
                <a:srgbClr val="000000"/>
              </a:solidFill>
              <a:effectLst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rgbClr val="000000"/>
                </a:solidFill>
                <a:effectLst/>
              </a:rPr>
              <a:t>Äidinkieli</a:t>
            </a:r>
            <a:r>
              <a:rPr lang="fi-FI" b="0" i="0" dirty="0">
                <a:solidFill>
                  <a:srgbClr val="000000"/>
                </a:solidFill>
                <a:effectLst/>
              </a:rPr>
              <a:t> (suomi, ruotsi, saame, suomi toisena kielenä</a:t>
            </a:r>
            <a:r>
              <a:rPr lang="fi-FI" dirty="0">
                <a:solidFill>
                  <a:srgbClr val="000000"/>
                </a:solidFill>
              </a:rPr>
              <a:t> tai</a:t>
            </a:r>
            <a:r>
              <a:rPr lang="fi-FI" b="0" i="0" dirty="0">
                <a:solidFill>
                  <a:srgbClr val="000000"/>
                </a:solidFill>
                <a:effectLst/>
              </a:rPr>
              <a:t> ruotsi toisena kielenä)</a:t>
            </a:r>
          </a:p>
          <a:p>
            <a:pPr marL="742950" lvl="1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rgbClr val="000000"/>
                </a:solidFill>
                <a:effectLst/>
              </a:rPr>
              <a:t>Matematiikka</a:t>
            </a:r>
          </a:p>
          <a:p>
            <a:pPr marL="742950" lvl="1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rgbClr val="000000"/>
                </a:solidFill>
                <a:effectLst/>
              </a:rPr>
              <a:t>Vieras/toinen kotimainen kieli</a:t>
            </a:r>
          </a:p>
          <a:p>
            <a:pPr marL="742950" lvl="1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i-FI" b="1" i="0" dirty="0">
                <a:solidFill>
                  <a:srgbClr val="000000"/>
                </a:solidFill>
                <a:effectLst/>
              </a:rPr>
              <a:t>Kaksi</a:t>
            </a:r>
            <a:r>
              <a:rPr lang="fi-FI" b="0" i="0" dirty="0">
                <a:solidFill>
                  <a:srgbClr val="000000"/>
                </a:solidFill>
                <a:effectLst/>
              </a:rPr>
              <a:t> reaaliainetta/vierasta kieltä</a:t>
            </a:r>
          </a:p>
          <a:p>
            <a:pPr marL="1143000" lvl="2" indent="-22860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</a:rPr>
              <a:t>Toista kotimaista kieltä ei huomioida tässä kohdassa.</a:t>
            </a:r>
          </a:p>
          <a:p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159FA1F-2671-40DD-3000-9891E82CFA5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012402" y="1681163"/>
            <a:ext cx="5183188" cy="823912"/>
          </a:xfrm>
        </p:spPr>
        <p:txBody>
          <a:bodyPr/>
          <a:lstStyle/>
          <a:p>
            <a:r>
              <a:rPr lang="fi-FI" dirty="0"/>
              <a:t>Valintakoe (digitaalinen)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F2686498-17C5-77C5-A1C8-B3DFFF04CDC0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012402" y="2505075"/>
            <a:ext cx="5183188" cy="36845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Kaikille pakolliset osiot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fi-FI" dirty="0"/>
              <a:t>	- opetuskieli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fi-FI" dirty="0"/>
              <a:t>	- englanti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fi-FI" dirty="0"/>
              <a:t>	- ongelmanratkaisu</a:t>
            </a:r>
          </a:p>
          <a:p>
            <a:pPr>
              <a:lnSpc>
                <a:spcPct val="120000"/>
              </a:lnSpc>
            </a:pPr>
            <a:r>
              <a:rPr lang="fi-FI" dirty="0"/>
              <a:t>Koulutusalakohtaiset osiot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fi-FI" dirty="0"/>
              <a:t>	- matematiikka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fi-FI" dirty="0"/>
              <a:t>	- luonnontieteet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fi-FI" dirty="0"/>
              <a:t>	- eettiset &amp; tunneälytaidot</a:t>
            </a:r>
          </a:p>
        </p:txBody>
      </p:sp>
      <p:pic>
        <p:nvPicPr>
          <p:cNvPr id="4" name="Kuva 3" descr="Opiskelijaryhmä lukemassa avoimia kirjoja, seisoo ja istuu portaiden sisällä">
            <a:extLst>
              <a:ext uri="{FF2B5EF4-FFF2-40B4-BE49-F238E27FC236}">
                <a16:creationId xmlns:a16="http://schemas.microsoft.com/office/drawing/2014/main" id="{9B0A9B08-0CF9-6C7C-4157-9CEB649C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740" y="0"/>
            <a:ext cx="2666260" cy="3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72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FA95E5-1D6C-7D2D-EFD4-5FFE24314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736847"/>
            <a:ext cx="8726115" cy="674703"/>
          </a:xfrm>
        </p:spPr>
        <p:txBody>
          <a:bodyPr>
            <a:normAutofit fontScale="90000"/>
          </a:bodyPr>
          <a:lstStyle/>
          <a:p>
            <a:r>
              <a:rPr lang="fi-FI" dirty="0"/>
              <a:t>Valintatavat korkeakouluun, YLIOPISTO</a:t>
            </a:r>
            <a:br>
              <a:rPr lang="fi-FI" dirty="0"/>
            </a:br>
            <a:r>
              <a:rPr lang="fi-FI" sz="1300" dirty="0">
                <a:hlinkClick r:id="rId2"/>
              </a:rPr>
              <a:t>https://yliopistovalinnat.fi/todistusvalinnan-pisteytykset-vuodesta-2026</a:t>
            </a:r>
            <a:br>
              <a:rPr lang="fi-FI" dirty="0"/>
            </a:br>
            <a:endParaRPr lang="fi-FI" sz="22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A80FE63-1E1A-D5E6-DBE1-AC30C7AB2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782" y="1623103"/>
            <a:ext cx="5157787" cy="823912"/>
          </a:xfrm>
        </p:spPr>
        <p:txBody>
          <a:bodyPr>
            <a:normAutofit/>
          </a:bodyPr>
          <a:lstStyle/>
          <a:p>
            <a:r>
              <a:rPr lang="fi-FI" dirty="0"/>
              <a:t>Yo-todistusvalinta kevät 2026 alkaen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D858EC3-CA8D-3FE1-A845-67D74D2C3DE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04782" y="2447015"/>
            <a:ext cx="5157787" cy="3684588"/>
          </a:xfr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i-FI" sz="2000" b="1" dirty="0"/>
              <a:t>Pisteytetään 5 ainetta</a:t>
            </a:r>
          </a:p>
          <a:p>
            <a:r>
              <a:rPr lang="fi-FI" sz="2000" dirty="0"/>
              <a:t>Erilaisia pisteytystaulukoita on 11</a:t>
            </a:r>
          </a:p>
          <a:p>
            <a:r>
              <a:rPr lang="fi-FI" sz="2000" dirty="0"/>
              <a:t>Pisteytystaulukot vaihtelevat aloittain</a:t>
            </a:r>
          </a:p>
          <a:p>
            <a:r>
              <a:rPr lang="fi-FI" sz="2000" dirty="0"/>
              <a:t>Todistusvalinnalle voidaan asettaa </a:t>
            </a:r>
            <a:r>
              <a:rPr lang="fi-FI" sz="2000" b="1" dirty="0"/>
              <a:t>kynnysehto</a:t>
            </a:r>
            <a:r>
              <a:rPr lang="fi-FI" sz="2000" dirty="0"/>
              <a:t>: esim. äidinkieli vähintään arvosanalla C (viestintätieteet)</a:t>
            </a:r>
          </a:p>
          <a:p>
            <a:r>
              <a:rPr lang="fi-FI" sz="2000" dirty="0"/>
              <a:t>Pisteytystaulukot vaihtelevat aloittain. Painotetut aineet aloittain ovat ”loogisia” </a:t>
            </a:r>
          </a:p>
          <a:p>
            <a:r>
              <a:rPr lang="fi-FI" sz="2000" b="1" dirty="0"/>
              <a:t>Suoravalintaa </a:t>
            </a:r>
            <a:r>
              <a:rPr lang="fi-FI" sz="2000" dirty="0"/>
              <a:t>kohteet julkaistaan syksyllä 2025</a:t>
            </a:r>
          </a:p>
          <a:p>
            <a:pPr marL="114300" indent="0">
              <a:buNone/>
            </a:pPr>
            <a:endParaRPr lang="fi-FI" dirty="0"/>
          </a:p>
          <a:p>
            <a:pPr marL="114300" indent="0">
              <a:buNone/>
            </a:pPr>
            <a:endParaRPr lang="fi-FI" sz="2400" b="1" dirty="0"/>
          </a:p>
          <a:p>
            <a:pPr marL="114300" indent="0">
              <a:buNone/>
            </a:pPr>
            <a:endParaRPr lang="fi-FI" sz="2400" b="1" dirty="0"/>
          </a:p>
          <a:p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6044105-B1CE-51A5-6931-2419BE05EE8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752730" y="1901216"/>
            <a:ext cx="6178858" cy="573403"/>
          </a:xfrm>
        </p:spPr>
        <p:txBody>
          <a:bodyPr>
            <a:normAutofit/>
          </a:bodyPr>
          <a:lstStyle/>
          <a:p>
            <a:r>
              <a:rPr lang="fi-FI" dirty="0"/>
              <a:t>Yliopistojen valintakokeet kevät 2025 alkaen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2D5D52A-DDB5-0DE2-F26C-561645814E2C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096000" y="2541088"/>
            <a:ext cx="5183188" cy="3684588"/>
          </a:xfr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i-FI" sz="2000" dirty="0"/>
              <a:t>Uudistuvat keväällä 2025</a:t>
            </a:r>
          </a:p>
          <a:p>
            <a:r>
              <a:rPr lang="fi-FI" sz="2000" dirty="0"/>
              <a:t>Julkaistaan lokakuun lopussa</a:t>
            </a:r>
          </a:p>
          <a:p>
            <a:r>
              <a:rPr lang="fi-FI" sz="2000" dirty="0">
                <a:hlinkClick r:id="rId3"/>
              </a:rPr>
              <a:t>https://yliopistovalinnat.fi/valintakokeet</a:t>
            </a:r>
            <a:endParaRPr lang="fi-FI" sz="2000" dirty="0"/>
          </a:p>
          <a:p>
            <a:r>
              <a:rPr lang="fi-FI" sz="2000" dirty="0"/>
              <a:t>Aikaisemmin ollut noin </a:t>
            </a:r>
            <a:r>
              <a:rPr lang="fi-FI" sz="2000" b="1" dirty="0"/>
              <a:t>120 </a:t>
            </a:r>
            <a:r>
              <a:rPr lang="fi-FI" sz="2000" dirty="0"/>
              <a:t>eri valintakoetta, uudistuksen jälkeen </a:t>
            </a:r>
            <a:r>
              <a:rPr lang="fi-FI" sz="2000" b="1" dirty="0"/>
              <a:t>9</a:t>
            </a:r>
          </a:p>
          <a:p>
            <a:r>
              <a:rPr lang="fi-FI" sz="2000" dirty="0"/>
              <a:t>Samalla kokeella aikaisempaa useampi hakukohde eli valintakoeyhteistyötä ja vältetään päällekkäiset koepäivät</a:t>
            </a:r>
          </a:p>
          <a:p>
            <a:r>
              <a:rPr lang="fi-FI" sz="2000" dirty="0"/>
              <a:t>Valintakokeet on todistusvalintatulosten jälkeen</a:t>
            </a:r>
          </a:p>
          <a:p>
            <a:endParaRPr lang="fi-FI" dirty="0"/>
          </a:p>
          <a:p>
            <a:pPr marL="114300" indent="0">
              <a:buNone/>
            </a:pPr>
            <a:endParaRPr lang="fi-FI" dirty="0"/>
          </a:p>
        </p:txBody>
      </p:sp>
      <p:pic>
        <p:nvPicPr>
          <p:cNvPr id="10" name="Kuva 9" descr="Online-luokassa osallistuva nainen">
            <a:extLst>
              <a:ext uri="{FF2B5EF4-FFF2-40B4-BE49-F238E27FC236}">
                <a16:creationId xmlns:a16="http://schemas.microsoft.com/office/drawing/2014/main" id="{2F74DA73-26C8-20C1-B1F5-5E8581E92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511" y="0"/>
            <a:ext cx="3012489" cy="20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71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, kuvakaappaus, käsi&#10;&#10;Kuvaus luotu automaattisesti">
            <a:extLst>
              <a:ext uri="{FF2B5EF4-FFF2-40B4-BE49-F238E27FC236}">
                <a16:creationId xmlns:a16="http://schemas.microsoft.com/office/drawing/2014/main" id="{9485C639-A760-771C-68B6-BE7F9D186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047437D-5165-8ECA-BF6A-056198505686}"/>
              </a:ext>
            </a:extLst>
          </p:cNvPr>
          <p:cNvSpPr txBox="1"/>
          <p:nvPr/>
        </p:nvSpPr>
        <p:spPr>
          <a:xfrm>
            <a:off x="0" y="80362"/>
            <a:ext cx="65266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https://yliopistovalinnat.fi/valintakokeet#_Valintakokeita_on_monenlaisia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9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 amt="50000"/>
          </a:blip>
          <a:srcRect t="5661" b="10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 dirty="0">
                <a:solidFill>
                  <a:srgbClr val="FFFFFF"/>
                </a:solidFill>
              </a:rPr>
              <a:t>Tutkinnon rakenne ja määräykset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6F82F7-DBDA-C67C-A273-363830BC1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87902" cy="1325563"/>
          </a:xfrm>
        </p:spPr>
        <p:txBody>
          <a:bodyPr>
            <a:normAutofit/>
          </a:bodyPr>
          <a:lstStyle/>
          <a:p>
            <a:r>
              <a:rPr lang="fi-FI" dirty="0"/>
              <a:t>Yliopistojen opiskelijavalintojen kehittämishankkeen ydinviestit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FFFA1B5-FD72-C61D-EDAC-1AACDC863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114300" indent="0">
              <a:lnSpc>
                <a:spcPct val="160000"/>
              </a:lnSpc>
              <a:buNone/>
            </a:pPr>
            <a:r>
              <a:rPr lang="fi-FI" sz="2800" b="1" dirty="0"/>
              <a:t>Yliopistoon pääsemiseen ei vaadita huippuarvosanoja</a:t>
            </a:r>
            <a:r>
              <a:rPr lang="fi-FI" sz="2800" dirty="0"/>
              <a:t> -  valintakokeella on merkittävä rooli, noin puolet valitaan pääsykokeella</a:t>
            </a:r>
            <a:endParaRPr lang="fi-FI" dirty="0"/>
          </a:p>
          <a:p>
            <a:pPr>
              <a:lnSpc>
                <a:spcPct val="160000"/>
              </a:lnSpc>
              <a:buClrTx/>
              <a:buAutoNum type="arabicPeriod"/>
            </a:pPr>
            <a:r>
              <a:rPr lang="fi-FI" sz="2800" b="1" dirty="0"/>
              <a:t>Opiskelijavalintoja kehitetään tutkien ja keskustellen</a:t>
            </a:r>
          </a:p>
          <a:p>
            <a:pPr>
              <a:lnSpc>
                <a:spcPct val="160000"/>
              </a:lnSpc>
              <a:buClrTx/>
              <a:buAutoNum type="arabicPeriod"/>
            </a:pPr>
            <a:r>
              <a:rPr lang="fi-FI" sz="2800" b="1" dirty="0"/>
              <a:t>Tavoitteena vähemmän kuormittava opiskelijavalinta</a:t>
            </a:r>
          </a:p>
          <a:p>
            <a:pPr>
              <a:buAutoNum type="arabicPeriod"/>
            </a:pPr>
            <a:endParaRPr lang="fi-FI" dirty="0"/>
          </a:p>
        </p:txBody>
      </p:sp>
      <p:pic>
        <p:nvPicPr>
          <p:cNvPr id="11" name="Kuva 10" descr="Ilmakuva opiskelijoista opiskelemassa">
            <a:extLst>
              <a:ext uri="{FF2B5EF4-FFF2-40B4-BE49-F238E27FC236}">
                <a16:creationId xmlns:a16="http://schemas.microsoft.com/office/drawing/2014/main" id="{B6304233-2D3F-A5F4-3F7A-37D8504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658" y="2225760"/>
            <a:ext cx="5322444" cy="35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9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111BCC-0251-23CD-FAC7-70AA6CFE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00425" cy="1325563"/>
          </a:xfrm>
        </p:spPr>
        <p:txBody>
          <a:bodyPr/>
          <a:lstStyle/>
          <a:p>
            <a:r>
              <a:rPr lang="en-US"/>
              <a:t>AMMATTIKORKEAKOULUJEN VALINTAKOKEET</a:t>
            </a:r>
          </a:p>
        </p:txBody>
      </p:sp>
      <p:pic>
        <p:nvPicPr>
          <p:cNvPr id="2050" name="Picture 2" descr="Tässä on kuvio, jossa on esitetty AMK-valintakokeen osiot koulutusaloittain kevään 2023 toisessa yhteishaussa. &#10;&#10;Tekniikan ala: Päätöksentekotaidot, Opetuskieli, Englannin kieli, Matemaattiset taidot sekä Matemaattis-luonnontieteelliset taidot.  &#10;&#10;Merenkulun ala: Päätöksentekotaidot, Opetuskieli, Englannin kieli, Matemaattiset taidot sekä Matemaattis-luonnontieteelliset taidot.  &#10;&#10;Liiketalouden ja tietojenkäsittelyn ala: Päätöksentekotaidot, Opetuskieli, Englannin kieli sekä Matemaattiset taidot.  &#10;&#10;Luonnonvara-ala: Päätöksentekotaidot, Opetuskieli, Englannin kieli sekä Matemaattiset taidot.  &#10;&#10;Matkailu-, ravitsemis- ja talousala: Päätöksentekotaidot, Opetuskieli, Englannin kieli sekä Matemaattiset taidot. &#10;&#10;Sosiaali-, terveys-, liikunta- ja kauneudenhoitoala: Päätöksentekotaidot, Opetuskieli, Englannin kieli, Matemaattiset taidot, Eettiset taidot sekä tunneälytaidot.  &#10;&#10;Humanistinen ala ja kasvatusala: Päätöksentekotaidot, Opetuskieli, Englannin kieli, Eettiset taidot sekä tunneälytaidot.">
            <a:extLst>
              <a:ext uri="{FF2B5EF4-FFF2-40B4-BE49-F238E27FC236}">
                <a16:creationId xmlns:a16="http://schemas.microsoft.com/office/drawing/2014/main" id="{2FA85E29-5BA5-7FFD-8BCD-0003CDBA4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515600" cy="498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759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Pyöriviä lehtiä tuulessa">
            <a:extLst>
              <a:ext uri="{FF2B5EF4-FFF2-40B4-BE49-F238E27FC236}">
                <a16:creationId xmlns:a16="http://schemas.microsoft.com/office/drawing/2014/main" id="{95F3F73E-C64D-11E5-01A0-774446E3B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8" y="175743"/>
            <a:ext cx="5467361" cy="3825551"/>
          </a:xfrm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5FC3631-4B89-4F5D-997D-87C7E62D5C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45631" y="1999742"/>
            <a:ext cx="9500737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marL="114300" indent="0" algn="ctr">
              <a:buNone/>
            </a:pPr>
            <a:r>
              <a:rPr lang="fi-FI" sz="6600" b="1" dirty="0">
                <a:latin typeface="Calibri"/>
                <a:cs typeface="Calibri"/>
              </a:rPr>
              <a:t>KIITOS!</a:t>
            </a:r>
          </a:p>
          <a:p>
            <a:pPr algn="ctr"/>
            <a:endParaRPr lang="fi-FI"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ctr">
              <a:buNone/>
            </a:pPr>
            <a:r>
              <a:rPr lang="fi-FI" sz="5400" dirty="0">
                <a:latin typeface="Calibri"/>
                <a:cs typeface="Calibri"/>
              </a:rPr>
              <a:t>Iloa ja voimia syksyyn 2025!</a:t>
            </a:r>
            <a:endParaRPr lang="fi-FI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75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c5594864_0_206"/>
          <p:cNvSpPr txBox="1">
            <a:spLocks noGrp="1"/>
          </p:cNvSpPr>
          <p:nvPr>
            <p:ph type="body" idx="3"/>
          </p:nvPr>
        </p:nvSpPr>
        <p:spPr>
          <a:xfrm>
            <a:off x="830275" y="2337950"/>
            <a:ext cx="4618200" cy="2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>
                <a:latin typeface="Calibri"/>
                <a:ea typeface="Calibri"/>
                <a:cs typeface="Calibri"/>
                <a:sym typeface="Calibri"/>
              </a:rPr>
              <a:t>koostuu vähintään viidestä kokeesta</a:t>
            </a:r>
            <a:endParaRPr dirty="0"/>
          </a:p>
          <a:p>
            <a:pPr marL="228600" indent="-279400">
              <a:lnSpc>
                <a:spcPct val="90000"/>
              </a:lnSpc>
              <a:buClr>
                <a:schemeClr val="dk1"/>
              </a:buClr>
              <a:buChar char="•"/>
            </a:pPr>
            <a:r>
              <a:rPr lang="fi-FI" dirty="0">
                <a:latin typeface="Calibri"/>
                <a:cs typeface="Calibri"/>
              </a:rPr>
              <a:t>5 ensimmäistä koetta  maksuttomia</a:t>
            </a:r>
          </a:p>
          <a:p>
            <a:pPr marL="228600" indent="-279400">
              <a:lnSpc>
                <a:spcPct val="90000"/>
              </a:lnSpc>
              <a:buClr>
                <a:schemeClr val="dk1"/>
              </a:buClr>
              <a:buChar char="•"/>
            </a:pPr>
            <a:r>
              <a:rPr lang="fi-FI" dirty="0">
                <a:latin typeface="Calibri"/>
                <a:cs typeface="Calibri"/>
              </a:rPr>
              <a:t>Korotukset maksullisia, hylätyn uusiminen maksuton</a:t>
            </a:r>
            <a:endParaRPr lang="fi-FI" dirty="0"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>
                <a:latin typeface="Calibri"/>
                <a:ea typeface="Calibri"/>
                <a:cs typeface="Calibri"/>
                <a:sym typeface="Calibri"/>
              </a:rPr>
              <a:t>käytössä kolme peräkkäistä kirjoituskertaa = HAJAUTUS</a:t>
            </a:r>
            <a:endParaRPr lang="fi-FI" dirty="0">
              <a:latin typeface="Calibri"/>
              <a:ea typeface="Calibri"/>
              <a:cs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fi-FI" dirty="0">
                <a:latin typeface="Calibri"/>
                <a:cs typeface="Calibri"/>
                <a:sym typeface="Calibri"/>
              </a:rPr>
              <a:t>Esim. peräkkäiset syksy-kevät-syksy</a:t>
            </a:r>
            <a:endParaRPr lang="fi-FI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 dirty="0"/>
          </a:p>
        </p:txBody>
      </p:sp>
      <p:pic>
        <p:nvPicPr>
          <p:cNvPr id="241" name="Google Shape;241;gd0c5594864_0_206" descr="Kuva, joka sisältää kohteen sisä, lattia, sotkuinen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t="17267" b="11139"/>
          <a:stretch/>
        </p:blipFill>
        <p:spPr>
          <a:xfrm>
            <a:off x="5797543" y="10"/>
            <a:ext cx="6394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d0c5594864_0_206"/>
          <p:cNvPicPr preferRelativeResize="0"/>
          <p:nvPr/>
        </p:nvPicPr>
        <p:blipFill rotWithShape="1">
          <a:blip r:embed="rId4">
            <a:alphaModFix/>
          </a:blip>
          <a:srcRect l="861" r="8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d0c5594864_0_206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fi-FI" sz="4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Tutkinnon rakenne</a:t>
            </a:r>
            <a:endParaRPr sz="4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0c5594864_0_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d0c5594864_0_116"/>
          <p:cNvSpPr/>
          <p:nvPr/>
        </p:nvSpPr>
        <p:spPr>
          <a:xfrm>
            <a:off x="12749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d0c5594864_0_116"/>
          <p:cNvSpPr txBox="1"/>
          <p:nvPr/>
        </p:nvSpPr>
        <p:spPr>
          <a:xfrm>
            <a:off x="584875" y="2680850"/>
            <a:ext cx="346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Yhdellä tutkintokerralla voi suorittaa korkeintaan kaksi reaaliaineen koetta.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Muista huomioida kokeiden jaottelu, kun suunnittelet tutkintoasi!</a:t>
            </a:r>
            <a:endParaRPr sz="2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0c5594864_0_116"/>
          <p:cNvSpPr txBox="1"/>
          <p:nvPr/>
        </p:nvSpPr>
        <p:spPr>
          <a:xfrm>
            <a:off x="651300" y="1745675"/>
            <a:ext cx="3377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Reaaliaineen kokeet</a:t>
            </a:r>
            <a:br>
              <a:rPr lang="fi-FI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d0c5594864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605" y="997677"/>
            <a:ext cx="6323688" cy="518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/>
          <p:nvPr/>
        </p:nvSpPr>
        <p:spPr>
          <a:xfrm>
            <a:off x="0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 txBox="1">
            <a:spLocks noGrp="1"/>
          </p:cNvSpPr>
          <p:nvPr>
            <p:ph type="title"/>
          </p:nvPr>
        </p:nvSpPr>
        <p:spPr>
          <a:xfrm>
            <a:off x="651300" y="1309250"/>
            <a:ext cx="3377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i-FI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Osallistumisoikeus</a:t>
            </a:r>
            <a:br>
              <a:rPr lang="fi-FI" sz="3200" dirty="0">
                <a:solidFill>
                  <a:schemeClr val="lt1"/>
                </a:solidFill>
              </a:rPr>
            </a:br>
            <a:br>
              <a:rPr lang="fi-FI" sz="3200" dirty="0">
                <a:solidFill>
                  <a:schemeClr val="lt1"/>
                </a:solidFill>
              </a:rPr>
            </a:b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41277" y="1803376"/>
            <a:ext cx="7028733" cy="359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562700" y="2712025"/>
            <a:ext cx="34659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Kirjoitettavan aineen pakolliset opinnot tulee olla suoritettuna.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Kirjoitettavista aineista kannattaa suorittaa myös valtakunnalliset syventävät opinnot.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2379" y="677008"/>
            <a:ext cx="9701468" cy="533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Valmistuminen ylioppilaaksi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5080934" y="2576945"/>
            <a:ext cx="6272866" cy="36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Valmistuminen ylioppilaaksi edellyttää, että opiskelija on suorittanut</a:t>
            </a:r>
            <a:endParaRPr sz="2800" dirty="0"/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vähintään viisi ylioppilastutkinnon koetta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lukion oppimäärän hyväksytysti.</a:t>
            </a:r>
            <a:endParaRPr sz="2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320040" y="4892039"/>
            <a:ext cx="11548872" cy="179970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818645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FFFFFF"/>
              </a:buClr>
              <a:buSzPts val="2800"/>
            </a:pPr>
            <a:r>
              <a:rPr lang="fi-FI" sz="280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Tärkein tietolähde ylioppilastutkinnosta ja siihen liittyvistä määräyksistä on </a:t>
            </a:r>
            <a:r>
              <a:rPr lang="fi-FI" sz="2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https://www.ylioppilastutkinto.fi/fi</a:t>
            </a:r>
            <a:br>
              <a:rPr lang="fi-FI" sz="2800" b="0" dirty="0">
                <a:solidFill>
                  <a:srgbClr val="FFFFFF"/>
                </a:solidFill>
              </a:rPr>
            </a:br>
            <a:endParaRPr lang="fi-FI" sz="2800" b="0" dirty="0">
              <a:solidFill>
                <a:srgbClr val="FFFFFF"/>
              </a:solidFill>
            </a:endParaRPr>
          </a:p>
        </p:txBody>
      </p:sp>
      <p:pic>
        <p:nvPicPr>
          <p:cNvPr id="267" name="Google Shape;26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4241" b="24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1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974418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uusiminen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654</Words>
  <Application>Microsoft Office PowerPoint</Application>
  <PresentationFormat>Laajakuva</PresentationFormat>
  <Paragraphs>122</Paragraphs>
  <Slides>22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29" baseType="lpstr">
      <vt:lpstr>Calibri</vt:lpstr>
      <vt:lpstr>Avenir</vt:lpstr>
      <vt:lpstr>Open Sans</vt:lpstr>
      <vt:lpstr>Open Sans SemiBold</vt:lpstr>
      <vt:lpstr>Arial</vt:lpstr>
      <vt:lpstr>1_Office-teema</vt:lpstr>
      <vt:lpstr>26_FeatureStory</vt:lpstr>
      <vt:lpstr>Ylioppilastutkinto Ylioppilastutkinto on valtakunnallinen päättökoe, jonka kaikki lukiolaiset suorittavat</vt:lpstr>
      <vt:lpstr>Tutkinnon rakenne ja määräykset</vt:lpstr>
      <vt:lpstr>PowerPoint-esitys</vt:lpstr>
      <vt:lpstr>PowerPoint-esitys</vt:lpstr>
      <vt:lpstr>Osallistumisoikeus  </vt:lpstr>
      <vt:lpstr>PowerPoint-esitys</vt:lpstr>
      <vt:lpstr>Valmistuminen ylioppilaaksi</vt:lpstr>
      <vt:lpstr>Tärkein tietolähde ylioppilastutkinnosta ja siihen liittyvistä määräyksistä on https://www.ylioppilastutkinto.fi/fi </vt:lpstr>
      <vt:lpstr>Ylioppilaskokeiden uusiminen</vt:lpstr>
      <vt:lpstr>Kokeen uusiminen</vt:lpstr>
      <vt:lpstr>Ainekohtaiset määräykset</vt:lpstr>
      <vt:lpstr>Ainekohtaiset määräykset</vt:lpstr>
      <vt:lpstr>Ylioppilastutkintosuunnitelma  Tehdään opon kanssa periodissa 2. Löytyy opiskelijan Wilma-lomakkeista Mitkä aineet kirjoitat ja milloin? </vt:lpstr>
      <vt:lpstr>YLIOPPILASTUTKINNON  ERITYISJÄRJESTELYT</vt:lpstr>
      <vt:lpstr>JATKO-OPINNOT SUOMESSA https://www.porkkalanlukio.fi/opiskelijan-tuki/opinto-ohjaus/jatko-opinnot-haku/ Kotisivuilla linkkejä aikatauluihin ja info-sivuihin!</vt:lpstr>
      <vt:lpstr>PowerPoint-esitys</vt:lpstr>
      <vt:lpstr>Valintatavat korkeakouluun, AMK https://www.ammattikorkeakouluun.fi/ </vt:lpstr>
      <vt:lpstr>Valintatavat korkeakouluun, YLIOPISTO https://yliopistovalinnat.fi/todistusvalinnan-pisteytykset-vuodesta-2026 </vt:lpstr>
      <vt:lpstr>PowerPoint-esitys</vt:lpstr>
      <vt:lpstr>Yliopistojen opiskelijavalintojen kehittämishankkeen ydinviestit</vt:lpstr>
      <vt:lpstr>AMMATTIKORKEAKOULUJEN VALINTAKOKEET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creator>Laxen Kristiina</dc:creator>
  <cp:lastModifiedBy>Samira Ouazizi</cp:lastModifiedBy>
  <cp:revision>2</cp:revision>
  <dcterms:created xsi:type="dcterms:W3CDTF">2021-03-21T13:36:07Z</dcterms:created>
  <dcterms:modified xsi:type="dcterms:W3CDTF">2024-10-09T07:23:57Z</dcterms:modified>
</cp:coreProperties>
</file>