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  <p:sldId id="257" r:id="rId3"/>
    <p:sldId id="261" r:id="rId4"/>
    <p:sldId id="272" r:id="rId5"/>
    <p:sldId id="271" r:id="rId6"/>
    <p:sldId id="262" r:id="rId7"/>
    <p:sldId id="258" r:id="rId8"/>
    <p:sldId id="259" r:id="rId9"/>
    <p:sldId id="266" r:id="rId10"/>
    <p:sldId id="265" r:id="rId11"/>
    <p:sldId id="260" r:id="rId12"/>
    <p:sldId id="267" r:id="rId13"/>
    <p:sldId id="270" r:id="rId14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0DCC04-052D-4812-B3C1-3D94D7D2D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171C189-2D8D-4011-B710-7A8F64132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88878A-92F3-4145-A77E-5DA3E1E7A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72701C-2969-49D1-83BD-2C883BED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169BAC-DADD-4CA4-976C-1639D844D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366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B86320-B9AD-4232-9F4D-ACAF4D6A5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5A3B6A7-0A42-4DAB-8F4B-1FB845CCD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42A1B7-0947-41F6-902C-06501A91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79A7F8C-3D7C-4F7E-81E6-FCF4033E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DCCDC0-FB72-42A2-8C59-1F3AC355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968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2201D5B-13D3-496A-B02C-A96CCB99D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3F4B8D9-9637-4EEE-BC60-9B6846EC9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1A864A-ECB3-4A85-9DF1-8EB0EE591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B58705-8733-4FEB-A275-B7E0185E7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1577A4-FFFD-4BCE-A847-8B50B54B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323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A5DCB5-91D3-49D5-92D9-8F6CADF57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4ADF5B-8832-4CF6-A0A4-D6DB464F1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BE0F9B-ABE7-49DE-9ED5-8FC36C7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501830-461C-4750-BC56-A4D325A4B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2103A48-45C9-4C2E-AEB3-B0055C72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775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777884-91AF-49BD-A1BE-19FFF61C6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587D0AC-589B-4009-9F43-D73E514AF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EFB0DF-3D34-496D-9635-E940B48CF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20B879-EFC0-4BC2-9329-90F1806DD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D516AB-D828-4CB0-8B61-AC044BA50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20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A17282-E83B-4A41-883D-F3C5F0D7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34D3A7-7ED0-4E37-8315-673144462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9D3122C-E676-4933-9785-DAD73B223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2687924-E2AE-4AB1-AECD-542797E0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2CC3925-AD5E-4305-89CD-FC5F9F20E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9F8CBDE-7EF6-428C-BE2C-22929DF6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81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EFC42C-DFC4-4BA1-B162-BC83AABC7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BAB0FF-F253-4D34-9A37-A01364858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4CB36E3-2C46-4E8D-9DD0-B7DBC9B36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70CD69C-489E-4144-9C88-9F62887B55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57C486A-E7D5-40C5-9D1F-4DEAC770A5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D4CEA5F-F21D-460D-9EC2-7D9FD903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A2E881-4679-466B-BEE6-30658EBC4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42AB3CF-B338-4010-A5EC-587F91E2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195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939A0F-5A90-47D1-95F6-2C494BC73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843FC5-E939-4007-863E-2D231F93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CA783D5-3F9D-4992-9230-D0C8F57F6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15F6EA2-6408-473A-921E-9617173C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334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A57B6B4-5E25-414B-992F-53F1F7B3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700AC07-EB5C-412B-9498-0A5F247C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7AF20E3-1641-4837-831F-D8911AA10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59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2606DE-B928-4C8C-8293-84BCD6DFD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86C349-3C53-4F85-8B5B-FB9374672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002BB2D-DE17-4320-9D9E-47CD4336A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C4B8DD2-6AD9-407D-9B84-7E672D9B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C9A836B-5513-46FA-A5A7-0A9925DB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AC5C18E-C29E-485F-BA83-A7753EC2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53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2D36C-0AA4-4BA0-A507-A6F97EC6B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ACC20AA-8320-4FE5-B1C8-AC2308B6E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0D5085E-B4E1-4A82-AD85-8B636CBE5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781B1D2-0C78-44D0-879C-1A0BAB24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96DA7DD-9A08-4DB7-8DCB-13B052CC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D5E29AF-8F04-4F80-B746-DF132CED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41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8EC7C1D-A055-4B90-8368-91E558219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E4EE471-C13E-4593-86E2-BF95471D0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C20E14-6176-452C-B9CB-32309E29C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1F2D3-C477-4214-B6AB-176B7E5E3CB8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77F82E-FE39-4584-B73F-2D0389FC4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3DDCE1-8B27-4ED1-B99C-8CB857BDC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62095-6028-4481-A94F-FEEB538233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7347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Porkkalan lukio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Vanhempainilta ykkösten huoltajille 5.9.2024</a:t>
            </a:r>
          </a:p>
          <a:p>
            <a:r>
              <a:rPr lang="fi-FI" dirty="0"/>
              <a:t>Matti Autero, rehtori</a:t>
            </a:r>
          </a:p>
        </p:txBody>
      </p:sp>
    </p:spTree>
    <p:extLst>
      <p:ext uri="{BB962C8B-B14F-4D97-AF65-F5344CB8AC3E}">
        <p14:creationId xmlns:p14="http://schemas.microsoft.com/office/powerpoint/2010/main" val="884996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190DA7-3696-4F02-A072-F401EC67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Opiskelun tukea Porkkalan lukiossa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9C8F4D-A76B-4F67-9229-38975DC8C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Aineenopettajan antama tuki</a:t>
            </a:r>
          </a:p>
          <a:p>
            <a:pPr lvl="1"/>
            <a:r>
              <a:rPr lang="fi-FI" dirty="0"/>
              <a:t>Tukiopetus harkinnan mukaan opiskelijan pyynnöstä tai opettajan aloitteesta</a:t>
            </a:r>
          </a:p>
          <a:p>
            <a:pPr lvl="1"/>
            <a:r>
              <a:rPr lang="fi-FI" dirty="0"/>
              <a:t>Läksyparkit, </a:t>
            </a:r>
            <a:r>
              <a:rPr lang="fi-FI" dirty="0" err="1"/>
              <a:t>kaffeklubben</a:t>
            </a:r>
            <a:endParaRPr lang="fi-FI" dirty="0"/>
          </a:p>
          <a:p>
            <a:pPr lvl="1"/>
            <a:r>
              <a:rPr lang="fi-FI" dirty="0"/>
              <a:t>Ohjaus oppiaineen ’nivelopintojaksoille’: englanti, ruotsi, matematiikka, äidinkieli</a:t>
            </a:r>
          </a:p>
          <a:p>
            <a:pPr lvl="1"/>
            <a:r>
              <a:rPr lang="fi-FI" dirty="0"/>
              <a:t>Opettajan suositusta kannattaa noudattaa, jotta lukion alussa syntyy vahvaa pohjaa opintojen sujuvalle etenemiselle</a:t>
            </a:r>
          </a:p>
          <a:p>
            <a:pPr marL="914400" lvl="2" indent="0">
              <a:buNone/>
            </a:pPr>
            <a:endParaRPr lang="fi-FI" dirty="0"/>
          </a:p>
          <a:p>
            <a:r>
              <a:rPr lang="fi-FI" dirty="0"/>
              <a:t>Oppimaan oppimisen taidot ja erityisopettajan tuki</a:t>
            </a:r>
          </a:p>
          <a:p>
            <a:pPr lvl="1"/>
            <a:r>
              <a:rPr lang="fi-FI" dirty="0"/>
              <a:t>OPm3-opintojakso, opiskelutaitojen opiskelua, myös yksilöllisiä tarpeita huomioiden (Ykkösille 4. periodissa)</a:t>
            </a:r>
          </a:p>
          <a:p>
            <a:pPr lvl="1"/>
            <a:r>
              <a:rPr lang="fi-FI" dirty="0"/>
              <a:t>Yhteisopetus aineenopetuksen ryhmissä, tilapäinen eriyttäminen, henkilökohtainen tuki (lisäopetus)</a:t>
            </a:r>
          </a:p>
          <a:p>
            <a:pPr lvl="1"/>
            <a:r>
              <a:rPr lang="fi-FI" dirty="0"/>
              <a:t>Sähköinen Luki-seula kaikille (palautus!), luki-testaus, erityisjärjestelyt (HUOM. Yo-kokeet kaikille samat)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Opiskeluhuollon tuki opiskeluhyvinvoinnille</a:t>
            </a:r>
          </a:p>
          <a:p>
            <a:pPr lvl="1"/>
            <a:r>
              <a:rPr lang="fi-FI" dirty="0"/>
              <a:t>Yhteisöllinen opiskeluhuolto: myönteisen yhteisöllisyyden edistäminen, oppilaitoksen sisäinen yhteistyö</a:t>
            </a:r>
          </a:p>
          <a:p>
            <a:pPr lvl="1"/>
            <a:r>
              <a:rPr lang="fi-FI" dirty="0"/>
              <a:t>Yksilöllinen opiskeluhuolto, yksilölliset palvelut (kuraattori, psykologi, terveydenhoitaja)</a:t>
            </a:r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8678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Opiskelijan palvelut Porkkalassa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2091" y="1579418"/>
            <a:ext cx="10441709" cy="4895273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Kanslia ja hallinto, </a:t>
            </a:r>
            <a:r>
              <a:rPr lang="fi-FI" dirty="0" err="1"/>
              <a:t>tvt</a:t>
            </a:r>
            <a:r>
              <a:rPr lang="fi-FI" dirty="0"/>
              <a:t>-tuki, avaimet, ruokailu</a:t>
            </a:r>
          </a:p>
          <a:p>
            <a:pPr lvl="1"/>
            <a:r>
              <a:rPr lang="fi-FI" dirty="0"/>
              <a:t>Koulusihteeri Sirkka Lindström</a:t>
            </a:r>
          </a:p>
          <a:p>
            <a:pPr lvl="1"/>
            <a:r>
              <a:rPr lang="fi-FI" dirty="0"/>
              <a:t>Tieto- ja </a:t>
            </a:r>
            <a:r>
              <a:rPr lang="fi-FI" dirty="0" err="1"/>
              <a:t>vietintätekniikan</a:t>
            </a:r>
            <a:r>
              <a:rPr lang="fi-FI" dirty="0"/>
              <a:t> (</a:t>
            </a:r>
            <a:r>
              <a:rPr lang="fi-FI" dirty="0" err="1"/>
              <a:t>tvt</a:t>
            </a:r>
            <a:r>
              <a:rPr lang="fi-FI" dirty="0"/>
              <a:t>) palveluvastaava Jenny Eteläniemi</a:t>
            </a:r>
          </a:p>
          <a:p>
            <a:pPr lvl="1"/>
            <a:r>
              <a:rPr lang="fi-FI" dirty="0"/>
              <a:t>Vahtimestari Jussi Halsas</a:t>
            </a:r>
          </a:p>
          <a:p>
            <a:pPr lvl="1"/>
            <a:r>
              <a:rPr lang="fi-FI" dirty="0"/>
              <a:t>Ruokailu, aluepäällikkö Paula Somari</a:t>
            </a:r>
          </a:p>
          <a:p>
            <a:r>
              <a:rPr lang="fi-FI" dirty="0"/>
              <a:t>Erityisopetus</a:t>
            </a:r>
          </a:p>
          <a:p>
            <a:pPr lvl="1"/>
            <a:r>
              <a:rPr lang="fi-FI" dirty="0"/>
              <a:t>Lukion erityisopettaja Risto Niinikivi – Ripa!</a:t>
            </a:r>
          </a:p>
          <a:p>
            <a:r>
              <a:rPr lang="fi-FI" dirty="0"/>
              <a:t>Opiskeluhuolto</a:t>
            </a:r>
          </a:p>
          <a:p>
            <a:pPr lvl="1"/>
            <a:r>
              <a:rPr lang="fi-FI" dirty="0"/>
              <a:t>Kouluterveydenhoitaja Tiina Heikurainen</a:t>
            </a:r>
          </a:p>
          <a:p>
            <a:pPr lvl="1"/>
            <a:r>
              <a:rPr lang="fi-FI" dirty="0"/>
              <a:t>Lukiokuraattori  Miia Kettula</a:t>
            </a:r>
          </a:p>
          <a:p>
            <a:pPr lvl="1"/>
            <a:r>
              <a:rPr lang="fi-FI" dirty="0"/>
              <a:t>Lukiopsykologi </a:t>
            </a:r>
            <a:r>
              <a:rPr lang="fi-FI"/>
              <a:t>Hannele Viertola</a:t>
            </a:r>
            <a:endParaRPr lang="fi-FI" dirty="0"/>
          </a:p>
          <a:p>
            <a:r>
              <a:rPr lang="fi-FI" dirty="0"/>
              <a:t>Opinto-ohjaus</a:t>
            </a:r>
          </a:p>
          <a:p>
            <a:pPr lvl="1"/>
            <a:r>
              <a:rPr lang="fi-FI" dirty="0"/>
              <a:t>Lukion opinto-ohjaaja, Annukka Leskinen (A+B), oppivelvollisuuden seuranta</a:t>
            </a:r>
          </a:p>
          <a:p>
            <a:pPr lvl="1"/>
            <a:r>
              <a:rPr lang="fi-FI" dirty="0"/>
              <a:t>Lukion opinto-ohjaaja Kristiina </a:t>
            </a:r>
            <a:r>
              <a:rPr lang="fi-FI" dirty="0" err="1"/>
              <a:t>Laxén</a:t>
            </a:r>
            <a:r>
              <a:rPr lang="fi-FI" dirty="0"/>
              <a:t> (C+D)   </a:t>
            </a:r>
          </a:p>
          <a:p>
            <a:pPr lvl="1"/>
            <a:r>
              <a:rPr lang="fi-FI" dirty="0"/>
              <a:t>Lukion opinto-ohjaaja Satu Seppälä (E+F)                    </a:t>
            </a:r>
          </a:p>
          <a:p>
            <a:pPr lvl="1"/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0332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4B73A-3ABC-4C69-A723-7FA992398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Erityisopettajan tehtävistä lukiossa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68FD05-A570-4EFE-8E5B-8552209CD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Luki-seula tehdään kaikille, luki-testaus tarvittaessa</a:t>
            </a:r>
          </a:p>
          <a:p>
            <a:r>
              <a:rPr lang="fi-FI" dirty="0"/>
              <a:t>Mahdollinen luki-todistus tai oppimissuunnitelma/</a:t>
            </a:r>
            <a:r>
              <a:rPr lang="fi-FI" dirty="0" err="1"/>
              <a:t>hojks</a:t>
            </a:r>
            <a:r>
              <a:rPr lang="fi-FI" dirty="0"/>
              <a:t> 9. luokalta kannattaa toimittaa lukiolle</a:t>
            </a:r>
          </a:p>
          <a:p>
            <a:r>
              <a:rPr lang="fi-FI" dirty="0"/>
              <a:t>Lukion erityisopetuksessa ei samanlaisia vaihtoehtoja kuin perusopetuksessa, luokkamuotoista erityisopetusta ei anneta</a:t>
            </a:r>
          </a:p>
          <a:p>
            <a:r>
              <a:rPr lang="fi-FI" dirty="0"/>
              <a:t>Lukion erityisopetuksesta ei tehdä erillisiä päätöksiä eikä oppimääriä yksilöllistetä</a:t>
            </a:r>
          </a:p>
          <a:p>
            <a:endParaRPr lang="fi-FI" dirty="0"/>
          </a:p>
          <a:p>
            <a:r>
              <a:rPr lang="fi-FI" dirty="0"/>
              <a:t>Erityisopettaja Risto ’Ripa’ Niinikivi, yhteystiedot kotisivulla!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6316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Kuraattori Miia Kettula</a:t>
            </a:r>
            <a:br>
              <a:rPr lang="fi-FI" dirty="0"/>
            </a:br>
            <a:r>
              <a:rPr lang="fi-FI" dirty="0"/>
              <a:t>Psykologi Hannele Viertola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984917"/>
            <a:ext cx="8915400" cy="4873083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Työhuoneet L talon 2. kerroksessa</a:t>
            </a:r>
          </a:p>
          <a:p>
            <a:r>
              <a:rPr lang="fi-FI" dirty="0"/>
              <a:t>Yhteydenotot helpoiten Wilmalla</a:t>
            </a:r>
          </a:p>
          <a:p>
            <a:r>
              <a:rPr lang="fi-FI" dirty="0"/>
              <a:t>Kuraattori vain lukiolla, psykologi lukiolla ti - pe</a:t>
            </a:r>
          </a:p>
          <a:p>
            <a:r>
              <a:rPr lang="fi-FI" dirty="0"/>
              <a:t>Yhteisöllinen työ mm: </a:t>
            </a:r>
          </a:p>
          <a:p>
            <a:pPr lvl="1"/>
            <a:r>
              <a:rPr lang="fi-FI" dirty="0"/>
              <a:t>Hyvinvointitunnit ykkösille</a:t>
            </a:r>
          </a:p>
          <a:p>
            <a:pPr lvl="1"/>
            <a:r>
              <a:rPr lang="fi-FI" dirty="0"/>
              <a:t>Hyvinvointikurssi syksyllä 2. periodissa</a:t>
            </a:r>
          </a:p>
          <a:p>
            <a:pPr lvl="1"/>
            <a:r>
              <a:rPr lang="fi-FI" dirty="0"/>
              <a:t>Erilaiset luennot, kuten stressinhallinta</a:t>
            </a:r>
          </a:p>
          <a:p>
            <a:pPr lvl="1"/>
            <a:r>
              <a:rPr lang="fi-FI" dirty="0"/>
              <a:t>Koulun tapahtumiin osallistuminen</a:t>
            </a:r>
          </a:p>
          <a:p>
            <a:r>
              <a:rPr lang="fi-FI" dirty="0"/>
              <a:t>Yksilöllinen työ mm:</a:t>
            </a:r>
          </a:p>
          <a:p>
            <a:pPr lvl="1"/>
            <a:r>
              <a:rPr lang="fi-FI" dirty="0"/>
              <a:t>Elämänhallintaan liittyvät asiat  (nukkuminen, arjen rytmi, asuminen)</a:t>
            </a:r>
          </a:p>
          <a:p>
            <a:pPr lvl="1"/>
            <a:r>
              <a:rPr lang="fi-FI" dirty="0"/>
              <a:t>Ihmissuhteisiin liittyvät asiat (ystävät, perhe, seurustelu)</a:t>
            </a:r>
          </a:p>
          <a:p>
            <a:pPr lvl="1"/>
            <a:r>
              <a:rPr lang="fi-FI" dirty="0"/>
              <a:t>Opinnoissa jaksaminen ja motivaatio</a:t>
            </a:r>
          </a:p>
          <a:p>
            <a:pPr lvl="1"/>
            <a:r>
              <a:rPr lang="fi-FI" dirty="0"/>
              <a:t>Stressi</a:t>
            </a:r>
          </a:p>
          <a:p>
            <a:pPr lvl="1"/>
            <a:r>
              <a:rPr lang="fi-FI" dirty="0"/>
              <a:t>Mielialaan liittyvät asiat</a:t>
            </a:r>
          </a:p>
          <a:p>
            <a:pPr lvl="1"/>
            <a:r>
              <a:rPr lang="fi-FI" dirty="0"/>
              <a:t>Ahdistus, pelot ja jännittäminen</a:t>
            </a:r>
          </a:p>
          <a:p>
            <a:pPr lvl="1"/>
            <a:r>
              <a:rPr lang="fi-FI" dirty="0"/>
              <a:t>Elämän kriisit</a:t>
            </a:r>
          </a:p>
          <a:p>
            <a:pPr lvl="1"/>
            <a:r>
              <a:rPr lang="fi-FI" dirty="0"/>
              <a:t>Identiteetti ja itsenäisyys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749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Porkkalan lukio pähkinänkuoressa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501015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Kirkkonummen suomenkielinen yleislukio, hieman alle 600 opiskelijaa</a:t>
            </a:r>
          </a:p>
          <a:p>
            <a:r>
              <a:rPr lang="fi-FI" dirty="0"/>
              <a:t>Yleislinja (150 aloituspaikkaa) ja Tulevaisuuslinja (30 aloituspaikkaa)</a:t>
            </a:r>
          </a:p>
          <a:p>
            <a:r>
              <a:rPr lang="fi-FI" dirty="0"/>
              <a:t>Monipuolista soveltavaa opetustarjontaa kaikissa oppiaineissa sekä lukion teemaopinnoissa, kertausopintoja kaikissa yo-kirjoitusaineissa</a:t>
            </a:r>
          </a:p>
          <a:p>
            <a:pPr lvl="1"/>
            <a:r>
              <a:rPr lang="fi-FI" dirty="0"/>
              <a:t>Opiskelijoiden monipuoliset valinnat ja tutkinnot toteutuvat, hyvät oppimistulokset!</a:t>
            </a:r>
          </a:p>
          <a:p>
            <a:r>
              <a:rPr lang="fi-FI" dirty="0"/>
              <a:t>Kielivalikoima: EN, RU, RA, SA, ES, VE</a:t>
            </a:r>
          </a:p>
          <a:p>
            <a:r>
              <a:rPr lang="fi-FI" dirty="0"/>
              <a:t>Liikuntapainotus, aamuliikunta ja hyvinvointi</a:t>
            </a:r>
          </a:p>
          <a:p>
            <a:r>
              <a:rPr lang="fi-FI" dirty="0"/>
              <a:t>Kattava taideaineiden opetustarjonta</a:t>
            </a:r>
          </a:p>
          <a:p>
            <a:r>
              <a:rPr lang="fi-FI" dirty="0"/>
              <a:t>Opinto-ohjaus (3 opoa), erityisopettaja, opiskeluhuollon palvelut</a:t>
            </a:r>
          </a:p>
          <a:p>
            <a:r>
              <a:rPr lang="fi-FI" dirty="0"/>
              <a:t>Noin 35 opettajaa, ml. ryhmänohjaajat </a:t>
            </a:r>
          </a:p>
          <a:p>
            <a:r>
              <a:rPr lang="fi-FI" dirty="0"/>
              <a:t>Apulaisrehtorit Ville Mäkelä ja Riikka Aakula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758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Ykkösten opiskelun järjestäminen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Koulupäivät alkavat yleensä klo 8.40 (paitsi aamuliikunta ennen tätä)</a:t>
            </a:r>
          </a:p>
          <a:p>
            <a:r>
              <a:rPr lang="fi-FI" dirty="0"/>
              <a:t>Ykkösillä ei lukujärjestyksessä juuri hyppytunteja (poikkeus pe klo 10.05-11.20)</a:t>
            </a:r>
          </a:p>
          <a:p>
            <a:r>
              <a:rPr lang="fi-FI" dirty="0"/>
              <a:t>Ykköset on jaettu noin 30 opiskelijan ohjausryhmiin (luokat) 24A-24F, joilla kullakin on ryhmänohjaaja (ro)</a:t>
            </a:r>
          </a:p>
          <a:p>
            <a:r>
              <a:rPr lang="fi-FI" dirty="0"/>
              <a:t>Lukuvuoden opetus on jaettu viiteen periodiin, joista jokainen päättyy koeviikkoon (7 pv). Yhdessä periodissa noin kuusi eri oppiaineiden opintojaksoa; aloitusperiodissa kaikilla ENA, MAY ja TVT + OPO</a:t>
            </a:r>
          </a:p>
          <a:p>
            <a:r>
              <a:rPr lang="fi-FI" dirty="0"/>
              <a:t>Yhdessä opintojaksossa on kolme oppituntia viikossa, kukin 75 min. Opetus siis etenee nopeasti!</a:t>
            </a:r>
          </a:p>
          <a:p>
            <a:r>
              <a:rPr lang="fi-FI" dirty="0"/>
              <a:t>Periodi päättyy koeviikkoon, jolloin eri ’palkkien’ (1-7) kokeet eri päivinä</a:t>
            </a:r>
          </a:p>
          <a:p>
            <a:pPr lvl="1"/>
            <a:r>
              <a:rPr lang="fi-FI" dirty="0"/>
              <a:t>Ykkösperiodin koeviikko 19.9. – 27.9. järjestyksessä p1 p2 x </a:t>
            </a:r>
            <a:r>
              <a:rPr lang="fi-FI" dirty="0" err="1"/>
              <a:t>x</a:t>
            </a:r>
            <a:r>
              <a:rPr lang="fi-FI" dirty="0"/>
              <a:t> p3 p4 p7 p5 p6</a:t>
            </a:r>
          </a:p>
          <a:p>
            <a:pPr lvl="1"/>
            <a:r>
              <a:rPr lang="fi-FI" dirty="0"/>
              <a:t>Toisen periodin opetus alkaa suoraan koeviikon jälkeen 30.9. lukujärjestyksen mukaisesti</a:t>
            </a:r>
          </a:p>
          <a:p>
            <a:r>
              <a:rPr lang="fi-FI" dirty="0"/>
              <a:t>Opintojen ohjaus: Ryhmänohjaaja, opot + koko koulu ohjaa!</a:t>
            </a:r>
          </a:p>
        </p:txBody>
      </p:sp>
    </p:spTree>
    <p:extLst>
      <p:ext uri="{BB962C8B-B14F-4D97-AF65-F5344CB8AC3E}">
        <p14:creationId xmlns:p14="http://schemas.microsoft.com/office/powerpoint/2010/main" val="72956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3A2844-0BB2-81CB-AA1E-1E3A4DC40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Koodeja, esimerkiksi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FB15E8-86D4-80DA-75CE-B7F93FEFA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Oppiaineita</a:t>
            </a:r>
          </a:p>
          <a:p>
            <a:pPr lvl="1"/>
            <a:r>
              <a:rPr lang="fi-FI" dirty="0"/>
              <a:t>ENA = A-englanti</a:t>
            </a:r>
          </a:p>
          <a:p>
            <a:pPr lvl="1"/>
            <a:r>
              <a:rPr lang="fi-FI" dirty="0"/>
              <a:t>RUB1 = B1-ruotsi</a:t>
            </a:r>
          </a:p>
          <a:p>
            <a:pPr lvl="1"/>
            <a:r>
              <a:rPr lang="fi-FI" dirty="0"/>
              <a:t>MAA = A-matematiikka (pitkä), MAY = yhteinen, MAB = lyhyt</a:t>
            </a:r>
          </a:p>
          <a:p>
            <a:pPr lvl="1"/>
            <a:r>
              <a:rPr lang="fi-FI" dirty="0"/>
              <a:t>PS = psykologia</a:t>
            </a:r>
          </a:p>
          <a:p>
            <a:pPr lvl="1"/>
            <a:r>
              <a:rPr lang="fi-FI" dirty="0"/>
              <a:t>SAB3 = B3-saksa</a:t>
            </a:r>
          </a:p>
          <a:p>
            <a:pPr lvl="1"/>
            <a:r>
              <a:rPr lang="fi-FI" dirty="0"/>
              <a:t>ILO = ilmaisutaito</a:t>
            </a:r>
          </a:p>
          <a:p>
            <a:pPr lvl="1"/>
            <a:r>
              <a:rPr lang="fi-FI" dirty="0"/>
              <a:t>TO = teemaopinnot</a:t>
            </a:r>
          </a:p>
          <a:p>
            <a:pPr lvl="1"/>
            <a:endParaRPr lang="fi-FI" dirty="0"/>
          </a:p>
          <a:p>
            <a:pPr lvl="1"/>
            <a:r>
              <a:rPr lang="fi-FI" dirty="0"/>
              <a:t>Syksyn opintojaksoja, esim.</a:t>
            </a:r>
          </a:p>
          <a:p>
            <a:pPr lvl="2"/>
            <a:r>
              <a:rPr lang="fi-FI" dirty="0"/>
              <a:t>HIm1, ENAm1m2, MAYm1,  MAAm2m4, OPm1, TOm1, RUBm10m1m2</a:t>
            </a:r>
          </a:p>
        </p:txBody>
      </p:sp>
    </p:spTree>
    <p:extLst>
      <p:ext uri="{BB962C8B-B14F-4D97-AF65-F5344CB8AC3E}">
        <p14:creationId xmlns:p14="http://schemas.microsoft.com/office/powerpoint/2010/main" val="276994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4A7BCB-14C8-4873-EA70-6FF38635F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Tuntikiertokaavio</a:t>
            </a:r>
          </a:p>
        </p:txBody>
      </p:sp>
      <p:graphicFrame>
        <p:nvGraphicFramePr>
          <p:cNvPr id="3" name="Objekti 2">
            <a:extLst>
              <a:ext uri="{FF2B5EF4-FFF2-40B4-BE49-F238E27FC236}">
                <a16:creationId xmlns:a16="http://schemas.microsoft.com/office/drawing/2014/main" id="{FE28095A-D71B-52E5-EBB4-F4135020D1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237943"/>
              </p:ext>
            </p:extLst>
          </p:nvPr>
        </p:nvGraphicFramePr>
        <p:xfrm>
          <a:off x="838200" y="1816100"/>
          <a:ext cx="10490248" cy="452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3898678" imgH="1682575" progId="AcroExch.Document.DC">
                  <p:embed/>
                </p:oleObj>
              </mc:Choice>
              <mc:Fallback>
                <p:oleObj name="Acrobat Document" r:id="rId2" imgW="3898678" imgH="1682575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38200" y="1816100"/>
                        <a:ext cx="10490248" cy="452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269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Opiskelu oppiaineissa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Opiskelun yleiset piirteet, oppiainekohtaiset erityispiirteet</a:t>
            </a:r>
          </a:p>
          <a:p>
            <a:pPr lvl="1"/>
            <a:r>
              <a:rPr lang="fi-FI" dirty="0"/>
              <a:t>Nopea eteneminen, säännöllinen työskentely, opiskelun päätoimisuus</a:t>
            </a:r>
          </a:p>
          <a:p>
            <a:r>
              <a:rPr lang="fi-FI" dirty="0"/>
              <a:t>Oppimateriaalit ja opintojen maksuttomuus, tietokone opiskeluvälineenä</a:t>
            </a:r>
          </a:p>
          <a:p>
            <a:r>
              <a:rPr lang="fi-FI" dirty="0"/>
              <a:t>Tulevaisuuslinjan erityispiirteet, pakolliset TULE-opintojaksot</a:t>
            </a:r>
          </a:p>
          <a:p>
            <a:r>
              <a:rPr lang="fi-FI" dirty="0"/>
              <a:t>Liikuntapainotus, aamuliikunta ympäri vuoden noin klo 7.30 – 8.30</a:t>
            </a:r>
          </a:p>
          <a:p>
            <a:r>
              <a:rPr lang="fi-FI" dirty="0"/>
              <a:t>Ryhmänohjaajat ja heidän oppiaineet (+ kotiluokat tänään)</a:t>
            </a:r>
          </a:p>
          <a:p>
            <a:pPr lvl="1"/>
            <a:r>
              <a:rPr lang="fi-FI" dirty="0"/>
              <a:t>24A	Salla Leppämäki 	ruotsi				A267</a:t>
            </a:r>
          </a:p>
          <a:p>
            <a:pPr lvl="1"/>
            <a:r>
              <a:rPr lang="fi-FI" dirty="0"/>
              <a:t>24B	Tanja Lind		englanti, espanja		A248</a:t>
            </a:r>
          </a:p>
          <a:p>
            <a:pPr lvl="1"/>
            <a:r>
              <a:rPr lang="fi-FI" dirty="0"/>
              <a:t>24C	Liisa Kivistö		matematiikka, fysiikka		A133</a:t>
            </a:r>
          </a:p>
          <a:p>
            <a:pPr lvl="1"/>
            <a:r>
              <a:rPr lang="fi-FI" dirty="0"/>
              <a:t>24D	Annika Hänninen	liikunta, terveystieto		A213</a:t>
            </a:r>
          </a:p>
          <a:p>
            <a:pPr lvl="1"/>
            <a:r>
              <a:rPr lang="fi-FI" dirty="0"/>
              <a:t>24E	Saija Vuollo		biologia, maantiede		A135</a:t>
            </a:r>
          </a:p>
          <a:p>
            <a:pPr lvl="1"/>
            <a:r>
              <a:rPr lang="fi-FI" dirty="0"/>
              <a:t>24F	Sampo Lötjönen	maantiede, biologia		A134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1564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Pääpiirteitä lukiokoulutuksessa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Yleissivistävää koulutusta, jonka päätteeksi suoritetaan ylioppilastutkinto</a:t>
            </a:r>
          </a:p>
          <a:p>
            <a:pPr lvl="1"/>
            <a:r>
              <a:rPr lang="fi-FI" dirty="0"/>
              <a:t>Lukiossa suoritetaan lukion oppimäärä, joka valmistaa opiskelijan yo-tutkintoon; yo-tutkinto edellyttää lukion oppimäärän suorittamista</a:t>
            </a:r>
          </a:p>
          <a:p>
            <a:pPr lvl="1"/>
            <a:r>
              <a:rPr lang="fi-FI" dirty="0"/>
              <a:t>Yo-tutkinnosta vastaa ylioppilastutkintolautakunta, mutta lukio panee käytännössä toimeen yo-kirjoitukset</a:t>
            </a:r>
          </a:p>
          <a:p>
            <a:r>
              <a:rPr lang="fi-FI" dirty="0"/>
              <a:t>Lukiokoulutuksen tarkoituksena on antaa opiskelijalle valmiudet aloittaa korkeakoulututkintoon johtavat opinnot yliopistossa tai ammattikorkeakoulussa</a:t>
            </a:r>
          </a:p>
          <a:p>
            <a:pPr lvl="1"/>
            <a:r>
              <a:rPr lang="fi-FI" dirty="0"/>
              <a:t>Selkeä yhteys yo-tutkintoon, myös korkeakoulujen opiskelijavalinnan kautta</a:t>
            </a:r>
          </a:p>
          <a:p>
            <a:pPr lvl="1"/>
            <a:r>
              <a:rPr lang="fi-FI" dirty="0"/>
              <a:t>Yo-tavoite/korkeakouluvalmiudet opetuksen, opiskelun ja tukitoimien perusta</a:t>
            </a:r>
          </a:p>
          <a:p>
            <a:r>
              <a:rPr lang="fi-FI" dirty="0"/>
              <a:t>Lukion tehtävänä on lisäksi tukea nuorten inhimillistä kasvua, antaa valmiuksia yhteiskunnan aktiiviseen jäsenyyteen, työelämään sekä elinikäiseen oppimiseen </a:t>
            </a:r>
          </a:p>
          <a:p>
            <a:pPr lvl="1"/>
            <a:r>
              <a:rPr lang="fi-FI" dirty="0"/>
              <a:t>Laaja-alaisen osaamisen tavoitteet opetussuunnitelmassa</a:t>
            </a:r>
          </a:p>
          <a:p>
            <a:r>
              <a:rPr lang="fi-FI" dirty="0"/>
              <a:t>Nuorten lukiokoulutus toteuttaa osaltaan oppivelvollisuutta, jolloin tavoitteena on tutkinnon suorittaminen!</a:t>
            </a:r>
          </a:p>
        </p:txBody>
      </p:sp>
    </p:spTree>
    <p:extLst>
      <p:ext uri="{BB962C8B-B14F-4D97-AF65-F5344CB8AC3E}">
        <p14:creationId xmlns:p14="http://schemas.microsoft.com/office/powerpoint/2010/main" val="94240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Lukion oppimäärä ja opintojen kulku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Oppimäärään sisältyy vähintään </a:t>
            </a:r>
            <a:r>
              <a:rPr lang="fi-FI" dirty="0">
                <a:solidFill>
                  <a:srgbClr val="FFFF00"/>
                </a:solidFill>
              </a:rPr>
              <a:t>150 opintopisteen </a:t>
            </a:r>
            <a:r>
              <a:rPr lang="fi-FI" dirty="0"/>
              <a:t>verran opintoja, jotka koostuvat eri mittaisista moduuleista ja opintojaksoista</a:t>
            </a:r>
          </a:p>
          <a:p>
            <a:pPr lvl="1"/>
            <a:r>
              <a:rPr lang="fi-FI" dirty="0"/>
              <a:t>Uusi lukion opetussuunnitelma otettiin käyttöön syksystä 2021 alkaen</a:t>
            </a:r>
          </a:p>
          <a:p>
            <a:r>
              <a:rPr lang="fi-FI" dirty="0"/>
              <a:t>Kaikille opiskelijoille </a:t>
            </a:r>
            <a:r>
              <a:rPr lang="fi-FI" dirty="0">
                <a:solidFill>
                  <a:srgbClr val="FFFF00"/>
                </a:solidFill>
              </a:rPr>
              <a:t>pakolliset opinnot + valinnaiset opinnot </a:t>
            </a:r>
            <a:r>
              <a:rPr lang="fi-FI" dirty="0"/>
              <a:t>oman kiinnostuksen ja yo-kirjoitussuunnitelman mukaisesti</a:t>
            </a:r>
          </a:p>
          <a:p>
            <a:pPr lvl="1"/>
            <a:r>
              <a:rPr lang="fi-FI" dirty="0"/>
              <a:t>Valinnaiset: valtakunnalliset ja oppilaitoskohtaiset</a:t>
            </a:r>
          </a:p>
          <a:p>
            <a:r>
              <a:rPr lang="fi-FI" dirty="0"/>
              <a:t>Opintojen </a:t>
            </a:r>
            <a:r>
              <a:rPr lang="fi-FI" dirty="0">
                <a:solidFill>
                  <a:srgbClr val="FFFF00"/>
                </a:solidFill>
              </a:rPr>
              <a:t>mitoitus 3 vuotta</a:t>
            </a:r>
            <a:r>
              <a:rPr lang="fi-FI" dirty="0"/>
              <a:t>, opinto-oikeus 4 vuotta</a:t>
            </a:r>
          </a:p>
          <a:p>
            <a:r>
              <a:rPr lang="fi-FI" dirty="0"/>
              <a:t>Alussa opiskellaan lähes yksinomaan pakollisia opintoja, ajan mittaan valinnaisuus lisääntyy ja suunnitelmallisuutta tarvitaan</a:t>
            </a:r>
          </a:p>
          <a:p>
            <a:r>
              <a:rPr lang="fi-FI" dirty="0"/>
              <a:t>Yo-tutkinnon kokeet voi hajauttaa kolmeen peräkkäiseen kirjoituskertaan; yo-tutkinnon uudistuminen keväästä 2022 alkaen</a:t>
            </a:r>
          </a:p>
          <a:p>
            <a:r>
              <a:rPr lang="fi-FI" dirty="0">
                <a:solidFill>
                  <a:srgbClr val="FFFF00"/>
                </a:solidFill>
              </a:rPr>
              <a:t>Ylioppilastutkinto = lukion oppimäärä + yo-kirjoitusten pakolliset kokeet</a:t>
            </a:r>
          </a:p>
        </p:txBody>
      </p:sp>
    </p:spTree>
    <p:extLst>
      <p:ext uri="{BB962C8B-B14F-4D97-AF65-F5344CB8AC3E}">
        <p14:creationId xmlns:p14="http://schemas.microsoft.com/office/powerpoint/2010/main" val="3828637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186F76-A618-440B-A8E0-595759F4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Muutamia perusvalintoja ykkösvuonna!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5E81F3-D4F1-44CF-A0DB-939A6EE36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099"/>
            <a:ext cx="10515600" cy="4803775"/>
          </a:xfrm>
        </p:spPr>
        <p:txBody>
          <a:bodyPr>
            <a:normAutofit fontScale="77500" lnSpcReduction="20000"/>
          </a:bodyPr>
          <a:lstStyle/>
          <a:p>
            <a:r>
              <a:rPr lang="fi-FI" b="1" dirty="0">
                <a:solidFill>
                  <a:srgbClr val="FFFF00"/>
                </a:solidFill>
              </a:rPr>
              <a:t>Matematiikan oppimäärä</a:t>
            </a:r>
          </a:p>
          <a:p>
            <a:pPr lvl="1"/>
            <a:r>
              <a:rPr lang="fi-FI" dirty="0"/>
              <a:t>Laaja A-matematiikka, keskeytymätöntä matikkaa koko lukion ajan!</a:t>
            </a:r>
          </a:p>
          <a:p>
            <a:pPr lvl="1"/>
            <a:r>
              <a:rPr lang="fi-FI" dirty="0"/>
              <a:t>’Lyhyt’ B-matematiikka, sekin yksi lukion laajimmista pakollisista oppiaineista!</a:t>
            </a:r>
          </a:p>
          <a:p>
            <a:pPr lvl="1"/>
            <a:r>
              <a:rPr lang="fi-FI" dirty="0"/>
              <a:t>Valinta 1. periodin jälkeen</a:t>
            </a:r>
          </a:p>
          <a:p>
            <a:r>
              <a:rPr lang="fi-FI" b="1" dirty="0">
                <a:solidFill>
                  <a:srgbClr val="FFFF00"/>
                </a:solidFill>
              </a:rPr>
              <a:t>Ruotsin (toisen kotimaisen kielen) oppimäärä</a:t>
            </a:r>
          </a:p>
          <a:p>
            <a:pPr lvl="1"/>
            <a:r>
              <a:rPr lang="fi-FI" dirty="0"/>
              <a:t>Pitkä A-ruotsi (alkaa 2. periodissa), kaksi ryhmää</a:t>
            </a:r>
          </a:p>
          <a:p>
            <a:pPr lvl="1"/>
            <a:r>
              <a:rPr lang="fi-FI" dirty="0"/>
              <a:t>Keskipitkä B1-ruotsi, yläkoulussa alkanut, hyvä yo-kirjoitusaine!!! (alkanut/alkaa periodissa 1-3)</a:t>
            </a:r>
          </a:p>
          <a:p>
            <a:r>
              <a:rPr lang="fi-FI" b="1" dirty="0">
                <a:solidFill>
                  <a:srgbClr val="FFFF00"/>
                </a:solidFill>
              </a:rPr>
              <a:t>Lyhyt vieras kieli</a:t>
            </a:r>
          </a:p>
          <a:p>
            <a:pPr lvl="1"/>
            <a:r>
              <a:rPr lang="fi-FI" dirty="0"/>
              <a:t>A-englannin ja ruotsin (A/B1) lisäksi Porkkalan lukiossa voi opiskella B2/B3-kieltä saksassa, ranskassa, espanjassa tai venäjässä</a:t>
            </a:r>
          </a:p>
          <a:p>
            <a:pPr lvl="1"/>
            <a:r>
              <a:rPr lang="fi-FI" dirty="0"/>
              <a:t>B3-oppimäärä aloitetaan 3. periodissa</a:t>
            </a:r>
          </a:p>
          <a:p>
            <a:pPr lvl="1"/>
            <a:r>
              <a:rPr lang="fi-FI" dirty="0"/>
              <a:t>Kieliin tutustutaan kieli-iltapäivässä pe 8.9. ja valinnan perustella 2. periodin ’kurkistuskurssilla’ </a:t>
            </a:r>
          </a:p>
          <a:p>
            <a:pPr lvl="1"/>
            <a:r>
              <a:rPr lang="fi-FI" dirty="0"/>
              <a:t>Lyhyt kieli ei rajoita muita valintoja tai suoraan laajenna lukion oppimäärää </a:t>
            </a:r>
          </a:p>
          <a:p>
            <a:r>
              <a:rPr lang="fi-FI" dirty="0"/>
              <a:t>Opintojen edetessä opintojen valinnaisuus kasvaa – jo ensimmäisen vuoden edetessä! </a:t>
            </a:r>
          </a:p>
          <a:p>
            <a:pPr lvl="1"/>
            <a:r>
              <a:rPr lang="fi-FI" dirty="0"/>
              <a:t>Kirjoitussuunnitelma, oppiainevalinnat</a:t>
            </a:r>
          </a:p>
          <a:p>
            <a:pPr lvl="1"/>
            <a:r>
              <a:rPr lang="fi-FI" dirty="0"/>
              <a:t>Kiinnostus, innostus, utelias kokeilu – Porkkalan lukio tarjoaa erinomaisen valikoiman oppilaitoskohtaisia opintoja eri aloilta – bonuksena mm. laaja-alaisuutta ja korkeakouluvalmiuksia!  </a:t>
            </a:r>
          </a:p>
        </p:txBody>
      </p:sp>
    </p:spTree>
    <p:extLst>
      <p:ext uri="{BB962C8B-B14F-4D97-AF65-F5344CB8AC3E}">
        <p14:creationId xmlns:p14="http://schemas.microsoft.com/office/powerpoint/2010/main" val="3086429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Sininen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1092</Words>
  <Application>Microsoft Office PowerPoint</Application>
  <PresentationFormat>Laajakuva</PresentationFormat>
  <Paragraphs>145</Paragraphs>
  <Slides>13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Office-teema</vt:lpstr>
      <vt:lpstr>Acrobat Document</vt:lpstr>
      <vt:lpstr>Porkkalan lukio</vt:lpstr>
      <vt:lpstr>Porkkalan lukio pähkinänkuoressa</vt:lpstr>
      <vt:lpstr>Ykkösten opiskelun järjestäminen</vt:lpstr>
      <vt:lpstr>Koodeja, esimerkiksi</vt:lpstr>
      <vt:lpstr>Tuntikiertokaavio</vt:lpstr>
      <vt:lpstr>Opiskelu oppiaineissa</vt:lpstr>
      <vt:lpstr>Pääpiirteitä lukiokoulutuksessa</vt:lpstr>
      <vt:lpstr>Lukion oppimäärä ja opintojen kulku</vt:lpstr>
      <vt:lpstr>Muutamia perusvalintoja ykkösvuonna!</vt:lpstr>
      <vt:lpstr>Opiskelun tukea Porkkalan lukiossa</vt:lpstr>
      <vt:lpstr>Opiskelijan palvelut Porkkalassa</vt:lpstr>
      <vt:lpstr>Erityisopettajan tehtävistä lukiossa</vt:lpstr>
      <vt:lpstr>Kuraattori Miia Kettula Psykologi Hannele Viertola</vt:lpstr>
    </vt:vector>
  </TitlesOfParts>
  <Company>Kirkkonummen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Porkkalan lukio</dc:title>
  <dc:creator>Autero Matti</dc:creator>
  <cp:lastModifiedBy>Autero Matti</cp:lastModifiedBy>
  <cp:revision>45</cp:revision>
  <cp:lastPrinted>2022-08-31T14:36:01Z</cp:lastPrinted>
  <dcterms:created xsi:type="dcterms:W3CDTF">2021-09-16T11:55:51Z</dcterms:created>
  <dcterms:modified xsi:type="dcterms:W3CDTF">2024-09-05T14:46:12Z</dcterms:modified>
</cp:coreProperties>
</file>